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7"/>
  </p:notesMasterIdLst>
  <p:sldIdLst>
    <p:sldId id="314" r:id="rId2"/>
    <p:sldId id="313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315" r:id="rId17"/>
    <p:sldId id="316" r:id="rId18"/>
    <p:sldId id="317" r:id="rId19"/>
    <p:sldId id="318" r:id="rId20"/>
    <p:sldId id="319" r:id="rId21"/>
    <p:sldId id="320" r:id="rId22"/>
    <p:sldId id="321" r:id="rId23"/>
    <p:sldId id="297" r:id="rId24"/>
    <p:sldId id="298" r:id="rId25"/>
    <p:sldId id="299" r:id="rId26"/>
    <p:sldId id="300" r:id="rId27"/>
    <p:sldId id="302" r:id="rId28"/>
    <p:sldId id="303" r:id="rId29"/>
    <p:sldId id="304" r:id="rId30"/>
    <p:sldId id="305" r:id="rId31"/>
    <p:sldId id="306" r:id="rId32"/>
    <p:sldId id="307" r:id="rId33"/>
    <p:sldId id="308" r:id="rId34"/>
    <p:sldId id="309" r:id="rId35"/>
    <p:sldId id="310" r:id="rId36"/>
    <p:sldId id="256" r:id="rId37"/>
    <p:sldId id="257" r:id="rId38"/>
    <p:sldId id="258" r:id="rId39"/>
    <p:sldId id="259" r:id="rId40"/>
    <p:sldId id="260" r:id="rId41"/>
    <p:sldId id="261" r:id="rId42"/>
    <p:sldId id="262" r:id="rId43"/>
    <p:sldId id="263" r:id="rId44"/>
    <p:sldId id="264" r:id="rId45"/>
    <p:sldId id="265" r:id="rId46"/>
    <p:sldId id="266" r:id="rId47"/>
    <p:sldId id="267" r:id="rId48"/>
    <p:sldId id="268" r:id="rId49"/>
    <p:sldId id="269" r:id="rId50"/>
    <p:sldId id="270" r:id="rId51"/>
    <p:sldId id="271" r:id="rId52"/>
    <p:sldId id="272" r:id="rId53"/>
    <p:sldId id="273" r:id="rId54"/>
    <p:sldId id="322" r:id="rId55"/>
    <p:sldId id="274" r:id="rId5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42"/>
    <p:restoredTop sz="93928"/>
  </p:normalViewPr>
  <p:slideViewPr>
    <p:cSldViewPr snapToGrid="0" snapToObjects="1">
      <p:cViewPr varScale="1">
        <p:scale>
          <a:sx n="89" d="100"/>
          <a:sy n="89" d="100"/>
        </p:scale>
        <p:origin x="12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png>
</file>

<file path=ppt/media/image19.tif>
</file>

<file path=ppt/media/image2.png>
</file>

<file path=ppt/media/image20.tif>
</file>

<file path=ppt/media/image21.png>
</file>

<file path=ppt/media/image22.tif>
</file>

<file path=ppt/media/image23.tif>
</file>

<file path=ppt/media/image24.tif>
</file>

<file path=ppt/media/image3.png>
</file>

<file path=ppt/media/image4.png>
</file>

<file path=ppt/media/image5.png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1" name="Shape 8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f22: section 1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7" name="Shape 10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s22: lec 1+2 ended here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Shape 56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4" name="Shape 5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LEC 001</a:t>
            </a:r>
          </a:p>
          <a:p>
            <a:r>
              <a:t>LEC 002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Shape 56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4" name="Shape 5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LEC 001</a:t>
            </a:r>
          </a:p>
          <a:p>
            <a:r>
              <a:t>LEC 002</a:t>
            </a:r>
          </a:p>
        </p:txBody>
      </p:sp>
    </p:spTree>
    <p:extLst>
      <p:ext uri="{BB962C8B-B14F-4D97-AF65-F5344CB8AC3E}">
        <p14:creationId xmlns:p14="http://schemas.microsoft.com/office/powerpoint/2010/main" val="1950206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7" Type="http://schemas.openxmlformats.org/officeDocument/2006/relationships/image" Target="../media/image13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tif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"/><Relationship Id="rId3" Type="http://schemas.openxmlformats.org/officeDocument/2006/relationships/image" Target="../media/image16.tif"/><Relationship Id="rId7" Type="http://schemas.openxmlformats.org/officeDocument/2006/relationships/image" Target="../media/image9.tif"/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tif"/><Relationship Id="rId5" Type="http://schemas.openxmlformats.org/officeDocument/2006/relationships/image" Target="../media/image18.png"/><Relationship Id="rId4" Type="http://schemas.openxmlformats.org/officeDocument/2006/relationships/image" Target="../media/image17.t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"/><Relationship Id="rId2" Type="http://schemas.openxmlformats.org/officeDocument/2006/relationships/image" Target="../media/image19.ti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tif"/><Relationship Id="rId5" Type="http://schemas.openxmlformats.org/officeDocument/2006/relationships/hyperlink" Target="https://docs.microsoft.com/en-us/windows-server/administration/openssh/openssh_install_firstuse" TargetMode="External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zapier.com/apps/google-docs/tutorials/google-docs-revision-history" TargetMode="External"/><Relationship Id="rId2" Type="http://schemas.openxmlformats.org/officeDocument/2006/relationships/image" Target="../media/image23.tif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ndas-dev/pandas/releases" TargetMode="External"/><Relationship Id="rId2" Type="http://schemas.openxmlformats.org/officeDocument/2006/relationships/hyperlink" Target="https://pypi.org/project/pandas/#history" TargetMode="Externa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uxjournal.com/content/25-years-later-interview-linus-torvalds" TargetMode="External"/><Relationship Id="rId2" Type="http://schemas.openxmlformats.org/officeDocument/2006/relationships/image" Target="../media/image24.tif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320-wisc/f2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github.com/yiyins2/CS320-SU23-lecture-notes" TargetMode="External"/><Relationship Id="rId4" Type="http://schemas.openxmlformats.org/officeDocument/2006/relationships/hyperlink" Target="https://github.com/yiyins2/CS320-SU23/tree/main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320-wisc/f2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github.com/yiyins2/CS320-SU23-lecture-notes" TargetMode="External"/><Relationship Id="rId4" Type="http://schemas.openxmlformats.org/officeDocument/2006/relationships/hyperlink" Target="https://github.com/yiyins2/CS320-SU23/tree/main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Welcome + First Lecture"/>
          <p:cNvSpPr txBox="1">
            <a:spLocks noGrp="1"/>
          </p:cNvSpPr>
          <p:nvPr>
            <p:ph type="ctrTitle"/>
          </p:nvPr>
        </p:nvSpPr>
        <p:spPr>
          <a:xfrm>
            <a:off x="210740" y="1638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dirty="0"/>
              <a:t>[320]</a:t>
            </a:r>
            <a:r>
              <a:rPr lang="en-US" dirty="0"/>
              <a:t> Reproducibility 2</a:t>
            </a:r>
            <a:endParaRPr dirty="0"/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4008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 err="1"/>
              <a:t>Yiyin</a:t>
            </a:r>
            <a:r>
              <a:rPr lang="en-US" dirty="0"/>
              <a:t> Shen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4846628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0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31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53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4" name="Square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/>
          </a:p>
        </p:txBody>
      </p:sp>
      <p:sp>
        <p:nvSpPr>
          <p:cNvPr id="535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536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37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3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4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4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4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4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4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4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4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4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4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4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5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5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5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5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5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5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56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557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  <p:sp>
        <p:nvSpPr>
          <p:cNvPr id="561" name="Connection Line"/>
          <p:cNvSpPr/>
          <p:nvPr/>
        </p:nvSpPr>
        <p:spPr>
          <a:xfrm>
            <a:off x="9746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2" name="Connection Line"/>
          <p:cNvSpPr/>
          <p:nvPr/>
        </p:nvSpPr>
        <p:spPr>
          <a:xfrm>
            <a:off x="10508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3" name="Connection Line"/>
          <p:cNvSpPr/>
          <p:nvPr/>
        </p:nvSpPr>
        <p:spPr>
          <a:xfrm>
            <a:off x="11270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3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74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575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6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7" name="22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578" name="33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79" name="44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80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8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8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8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8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8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8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8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8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8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9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9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9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9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9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9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9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9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9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99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600" name="We'll think more rigorously about…"/>
          <p:cNvSpPr txBox="1"/>
          <p:nvPr/>
        </p:nvSpPr>
        <p:spPr>
          <a:xfrm>
            <a:off x="849895" y="7353300"/>
            <a:ext cx="508456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We'll think more rigorously about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performance in CS 320 (big-O notation)</a:t>
            </a:r>
          </a:p>
        </p:txBody>
      </p:sp>
      <p:sp>
        <p:nvSpPr>
          <p:cNvPr id="604" name="Connection Line"/>
          <p:cNvSpPr/>
          <p:nvPr/>
        </p:nvSpPr>
        <p:spPr>
          <a:xfrm>
            <a:off x="9746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05" name="Connection Line"/>
          <p:cNvSpPr/>
          <p:nvPr/>
        </p:nvSpPr>
        <p:spPr>
          <a:xfrm>
            <a:off x="10508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06" name="Connection Line"/>
          <p:cNvSpPr/>
          <p:nvPr/>
        </p:nvSpPr>
        <p:spPr>
          <a:xfrm>
            <a:off x="11270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09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0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1" name="8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12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3" name="8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14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5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6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17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618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9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0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1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2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3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4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5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626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627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28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629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630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31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632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633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634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635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636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637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638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639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640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pic>
        <p:nvPicPr>
          <p:cNvPr id="64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5" y="6634162"/>
            <a:ext cx="4216400" cy="2057401"/>
          </a:xfrm>
          <a:prstGeom prst="rect">
            <a:avLst/>
          </a:prstGeom>
          <a:ln w="12700">
            <a:miter lim="400000"/>
          </a:ln>
        </p:spPr>
      </p:pic>
      <p:sp>
        <p:nvSpPr>
          <p:cNvPr id="642" name="PythonTutor's visualization"/>
          <p:cNvSpPr txBox="1"/>
          <p:nvPr/>
        </p:nvSpPr>
        <p:spPr>
          <a:xfrm>
            <a:off x="5247741" y="8832849"/>
            <a:ext cx="340087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PythonTutor's visualization</a:t>
            </a:r>
          </a:p>
        </p:txBody>
      </p:sp>
      <p:pic>
        <p:nvPicPr>
          <p:cNvPr id="64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525" y="6932612"/>
            <a:ext cx="2705100" cy="1841501"/>
          </a:xfrm>
          <a:prstGeom prst="rect">
            <a:avLst/>
          </a:prstGeom>
          <a:ln w="12700">
            <a:miter lim="400000"/>
          </a:ln>
        </p:spPr>
      </p:pic>
      <p:sp>
        <p:nvSpPr>
          <p:cNvPr id="644" name="the x variable is at address 3"/>
          <p:cNvSpPr txBox="1"/>
          <p:nvPr/>
        </p:nvSpPr>
        <p:spPr>
          <a:xfrm>
            <a:off x="4425887" y="3064842"/>
            <a:ext cx="36221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t> variable is at address </a:t>
            </a:r>
            <a:r>
              <a:rPr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645" name="the y variable is at address 5"/>
          <p:cNvSpPr txBox="1"/>
          <p:nvPr/>
        </p:nvSpPr>
        <p:spPr>
          <a:xfrm>
            <a:off x="5311638" y="3750642"/>
            <a:ext cx="36032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y</a:t>
            </a:r>
            <a:r>
              <a:t> variable is at address </a:t>
            </a:r>
            <a:r>
              <a:rPr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649" name="Connection Line"/>
          <p:cNvSpPr/>
          <p:nvPr/>
        </p:nvSpPr>
        <p:spPr>
          <a:xfrm>
            <a:off x="3358091" y="3339397"/>
            <a:ext cx="1075532" cy="1496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883" y="8412"/>
                  <a:pt x="9083" y="1212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50" name="Connection Line"/>
          <p:cNvSpPr/>
          <p:nvPr/>
        </p:nvSpPr>
        <p:spPr>
          <a:xfrm>
            <a:off x="4882091" y="4016912"/>
            <a:ext cx="380654" cy="8190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329" y="8287"/>
                  <a:pt x="9529" y="1087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4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0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1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4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5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6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7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67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67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7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67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67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7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67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67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67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67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68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68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68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68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68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685" name="Is this really all we have for state?"/>
          <p:cNvSpPr txBox="1"/>
          <p:nvPr/>
        </p:nvSpPr>
        <p:spPr>
          <a:xfrm>
            <a:off x="2655341" y="7226299"/>
            <a:ext cx="769411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Is this really all we have for state?</a:t>
            </a:r>
          </a:p>
        </p:txBody>
      </p:sp>
      <p:sp>
        <p:nvSpPr>
          <p:cNvPr id="68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687" name="discuss: how?"/>
          <p:cNvSpPr txBox="1"/>
          <p:nvPr/>
        </p:nvSpPr>
        <p:spPr>
          <a:xfrm>
            <a:off x="3236602" y="2614641"/>
            <a:ext cx="173355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discuss: how?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0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1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2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3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4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5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6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7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8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9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0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1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2" name="67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67</a:t>
            </a:r>
          </a:p>
        </p:txBody>
      </p:sp>
      <p:sp>
        <p:nvSpPr>
          <p:cNvPr id="703" name="65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65</a:t>
            </a:r>
          </a:p>
        </p:txBody>
      </p:sp>
      <p:sp>
        <p:nvSpPr>
          <p:cNvPr id="704" name="66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66</a:t>
            </a:r>
          </a:p>
        </p:txBody>
      </p:sp>
      <p:sp>
        <p:nvSpPr>
          <p:cNvPr id="705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6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07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08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09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10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11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12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13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714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715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716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717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718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719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720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721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722" name="???"/>
          <p:cNvSpPr txBox="1"/>
          <p:nvPr/>
        </p:nvSpPr>
        <p:spPr>
          <a:xfrm>
            <a:off x="9431176" y="3763342"/>
            <a:ext cx="41880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???</a:t>
            </a:r>
          </a:p>
        </p:txBody>
      </p:sp>
      <p:sp>
        <p:nvSpPr>
          <p:cNvPr id="730" name="Connection Line"/>
          <p:cNvSpPr/>
          <p:nvPr/>
        </p:nvSpPr>
        <p:spPr>
          <a:xfrm>
            <a:off x="10042259" y="4023638"/>
            <a:ext cx="491333" cy="7312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0026" y="9872"/>
                  <a:pt x="12826" y="2672"/>
                  <a:pt x="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724" name="encoding:"/>
          <p:cNvSpPr txBox="1"/>
          <p:nvPr/>
        </p:nvSpPr>
        <p:spPr>
          <a:xfrm>
            <a:off x="5721039" y="7523162"/>
            <a:ext cx="12858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encoding:</a:t>
            </a:r>
          </a:p>
        </p:txBody>
      </p:sp>
      <p:sp>
        <p:nvSpPr>
          <p:cNvPr id="725" name="code…"/>
          <p:cNvSpPr txBox="1"/>
          <p:nvPr/>
        </p:nvSpPr>
        <p:spPr>
          <a:xfrm>
            <a:off x="8011901" y="6634162"/>
            <a:ext cx="717353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65</a:t>
            </a:r>
          </a:p>
          <a:p>
            <a:pPr>
              <a:defRPr b="0"/>
            </a:pPr>
            <a:r>
              <a:t>66</a:t>
            </a:r>
          </a:p>
          <a:p>
            <a:pPr>
              <a:defRPr b="0"/>
            </a:pPr>
            <a:r>
              <a:t>67</a:t>
            </a:r>
          </a:p>
          <a:p>
            <a:pPr>
              <a:defRPr b="0"/>
            </a:pPr>
            <a:r>
              <a:t>68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26" name="letter…"/>
          <p:cNvSpPr txBox="1"/>
          <p:nvPr/>
        </p:nvSpPr>
        <p:spPr>
          <a:xfrm>
            <a:off x="9242164" y="6634162"/>
            <a:ext cx="79682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letter</a:t>
            </a:r>
          </a:p>
          <a:p>
            <a:pPr>
              <a:defRPr b="0"/>
            </a:pPr>
            <a:r>
              <a:t>A</a:t>
            </a:r>
          </a:p>
          <a:p>
            <a:pPr>
              <a:defRPr b="0"/>
            </a:pPr>
            <a:r>
              <a:t>B</a:t>
            </a:r>
          </a:p>
          <a:p>
            <a:pPr>
              <a:defRPr b="0"/>
            </a:pPr>
            <a:r>
              <a:t>C</a:t>
            </a:r>
          </a:p>
          <a:p>
            <a:pPr>
              <a:defRPr b="0"/>
            </a:pPr>
            <a:r>
              <a:t>D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27" name="Line"/>
          <p:cNvSpPr/>
          <p:nvPr/>
        </p:nvSpPr>
        <p:spPr>
          <a:xfrm>
            <a:off x="7735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28" name="f = open(&quot;file.txt&quot;, encoding=&quot;utf-8&quot;)"/>
          <p:cNvSpPr txBox="1"/>
          <p:nvPr/>
        </p:nvSpPr>
        <p:spPr>
          <a:xfrm>
            <a:off x="832656" y="8496300"/>
            <a:ext cx="590644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 = open("file.txt", encoding="utf-8")</a:t>
            </a:r>
          </a:p>
        </p:txBody>
      </p:sp>
      <p:sp>
        <p:nvSpPr>
          <p:cNvPr id="729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0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1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4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5" name="67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67</a:t>
            </a:r>
          </a:p>
        </p:txBody>
      </p:sp>
      <p:sp>
        <p:nvSpPr>
          <p:cNvPr id="746" name="65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65</a:t>
            </a:r>
          </a:p>
        </p:txBody>
      </p:sp>
      <p:sp>
        <p:nvSpPr>
          <p:cNvPr id="747" name="66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66</a:t>
            </a:r>
          </a:p>
        </p:txBody>
      </p:sp>
      <p:sp>
        <p:nvSpPr>
          <p:cNvPr id="74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5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5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5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5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5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5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5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75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75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75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76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76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76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76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76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765" name="&quot;CAB&quot;"/>
          <p:cNvSpPr txBox="1"/>
          <p:nvPr/>
        </p:nvSpPr>
        <p:spPr>
          <a:xfrm>
            <a:off x="8922382" y="3763342"/>
            <a:ext cx="92839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"CAB"</a:t>
            </a:r>
          </a:p>
        </p:txBody>
      </p:sp>
      <p:sp>
        <p:nvSpPr>
          <p:cNvPr id="773" name="Connection Line"/>
          <p:cNvSpPr/>
          <p:nvPr/>
        </p:nvSpPr>
        <p:spPr>
          <a:xfrm>
            <a:off x="10042259" y="4023638"/>
            <a:ext cx="491333" cy="7312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0026" y="9872"/>
                  <a:pt x="12826" y="2672"/>
                  <a:pt x="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767" name="code…"/>
          <p:cNvSpPr txBox="1"/>
          <p:nvPr/>
        </p:nvSpPr>
        <p:spPr>
          <a:xfrm>
            <a:off x="8011901" y="6634162"/>
            <a:ext cx="717353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65</a:t>
            </a:r>
          </a:p>
          <a:p>
            <a:pPr>
              <a:defRPr b="0"/>
            </a:pPr>
            <a:r>
              <a:t>66</a:t>
            </a:r>
          </a:p>
          <a:p>
            <a:pPr>
              <a:defRPr b="0"/>
            </a:pPr>
            <a:r>
              <a:t>67</a:t>
            </a:r>
          </a:p>
          <a:p>
            <a:pPr>
              <a:defRPr b="0"/>
            </a:pPr>
            <a:r>
              <a:t>68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68" name="letter…"/>
          <p:cNvSpPr txBox="1"/>
          <p:nvPr/>
        </p:nvSpPr>
        <p:spPr>
          <a:xfrm>
            <a:off x="9242164" y="6634162"/>
            <a:ext cx="79682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letter</a:t>
            </a:r>
          </a:p>
          <a:p>
            <a:pPr>
              <a:defRPr b="0"/>
            </a:pPr>
            <a:r>
              <a:t>A</a:t>
            </a:r>
          </a:p>
          <a:p>
            <a:pPr>
              <a:defRPr b="0"/>
            </a:pPr>
            <a:r>
              <a:t>B</a:t>
            </a:r>
          </a:p>
          <a:p>
            <a:pPr>
              <a:defRPr b="0"/>
            </a:pPr>
            <a:r>
              <a:t>C</a:t>
            </a:r>
          </a:p>
          <a:p>
            <a:pPr>
              <a:defRPr b="0"/>
            </a:pPr>
            <a:r>
              <a:t>D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69" name="Line"/>
          <p:cNvSpPr/>
          <p:nvPr/>
        </p:nvSpPr>
        <p:spPr>
          <a:xfrm>
            <a:off x="7735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70" name="encoding:"/>
          <p:cNvSpPr txBox="1"/>
          <p:nvPr/>
        </p:nvSpPr>
        <p:spPr>
          <a:xfrm>
            <a:off x="5721039" y="7523162"/>
            <a:ext cx="12858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encoding:</a:t>
            </a:r>
          </a:p>
        </p:txBody>
      </p:sp>
      <p:sp>
        <p:nvSpPr>
          <p:cNvPr id="771" name="f = open(&quot;file.txt&quot;, encoding=&quot;utf-8&quot;)"/>
          <p:cNvSpPr txBox="1"/>
          <p:nvPr/>
        </p:nvSpPr>
        <p:spPr>
          <a:xfrm>
            <a:off x="832656" y="8496300"/>
            <a:ext cx="590644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 = open("file.txt", encoding="utf-8")</a:t>
            </a:r>
          </a:p>
        </p:txBody>
      </p:sp>
      <p:sp>
        <p:nvSpPr>
          <p:cNvPr id="772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9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9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9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9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9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9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9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9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0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80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80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80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80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80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80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80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code</a:t>
            </a:r>
          </a:p>
        </p:txBody>
      </p:sp>
      <p:sp>
        <p:nvSpPr>
          <p:cNvPr id="808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09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10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1" name="while ????:…"/>
          <p:cNvSpPr txBox="1"/>
          <p:nvPr/>
        </p:nvSpPr>
        <p:spPr>
          <a:xfrm>
            <a:off x="8123376" y="2415480"/>
            <a:ext cx="3789499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err="1"/>
              <a:t>i</a:t>
            </a:r>
            <a:r>
              <a:rPr lang="en-US" dirty="0"/>
              <a:t> = 0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while ????: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</a:t>
            </a:r>
            <a:r>
              <a:rPr dirty="0" err="1"/>
              <a:t>i</a:t>
            </a:r>
            <a:r>
              <a:rPr dirty="0"/>
              <a:t> += 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</a:t>
            </a:r>
            <a:r>
              <a:rPr lang="en-US" dirty="0"/>
              <a:t># what line next?</a:t>
            </a:r>
            <a:endParaRPr dirty="0"/>
          </a:p>
        </p:txBody>
      </p:sp>
      <p:sp>
        <p:nvSpPr>
          <p:cNvPr id="812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813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818" name="Connection Line"/>
          <p:cNvSpPr/>
          <p:nvPr/>
        </p:nvSpPr>
        <p:spPr>
          <a:xfrm>
            <a:off x="7549588" y="4468248"/>
            <a:ext cx="847329" cy="339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0" y="510"/>
                </a:moveTo>
                <a:cubicBezTo>
                  <a:pt x="8157" y="-1940"/>
                  <a:pt x="15357" y="4443"/>
                  <a:pt x="2160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815" name="operator"/>
          <p:cNvSpPr txBox="1"/>
          <p:nvPr/>
        </p:nvSpPr>
        <p:spPr>
          <a:xfrm>
            <a:off x="6246986" y="4203699"/>
            <a:ext cx="12220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operator</a:t>
            </a:r>
          </a:p>
        </p:txBody>
      </p:sp>
      <p:sp>
        <p:nvSpPr>
          <p:cNvPr id="819" name="Connection Line"/>
          <p:cNvSpPr/>
          <p:nvPr/>
        </p:nvSpPr>
        <p:spPr>
          <a:xfrm>
            <a:off x="9073588" y="4350240"/>
            <a:ext cx="383385" cy="457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21600" y="510"/>
                </a:moveTo>
                <a:cubicBezTo>
                  <a:pt x="13443" y="-1940"/>
                  <a:pt x="6243" y="4443"/>
                  <a:pt x="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817" name="operand"/>
          <p:cNvSpPr txBox="1"/>
          <p:nvPr/>
        </p:nvSpPr>
        <p:spPr>
          <a:xfrm>
            <a:off x="9456973" y="3985703"/>
            <a:ext cx="12567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operand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18" name="0">
            <a:extLst>
              <a:ext uri="{FF2B5EF4-FFF2-40B4-BE49-F238E27FC236}">
                <a16:creationId xmlns:a16="http://schemas.microsoft.com/office/drawing/2014/main" id="{633B9B1A-D94A-2278-932C-6F2E8430535F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9" name="0">
            <a:extLst>
              <a:ext uri="{FF2B5EF4-FFF2-40B4-BE49-F238E27FC236}">
                <a16:creationId xmlns:a16="http://schemas.microsoft.com/office/drawing/2014/main" id="{8148B210-3DA4-8745-206A-878A2DCE14A5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0" name="0">
            <a:extLst>
              <a:ext uri="{FF2B5EF4-FFF2-40B4-BE49-F238E27FC236}">
                <a16:creationId xmlns:a16="http://schemas.microsoft.com/office/drawing/2014/main" id="{B39A4E23-6B6A-B4F8-883C-06FAB9B79B75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1" name="0">
            <a:extLst>
              <a:ext uri="{FF2B5EF4-FFF2-40B4-BE49-F238E27FC236}">
                <a16:creationId xmlns:a16="http://schemas.microsoft.com/office/drawing/2014/main" id="{B425969E-1465-B9F6-66B9-DE2252022DCA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2" name="0">
            <a:extLst>
              <a:ext uri="{FF2B5EF4-FFF2-40B4-BE49-F238E27FC236}">
                <a16:creationId xmlns:a16="http://schemas.microsoft.com/office/drawing/2014/main" id="{E50A5EE5-C25E-DAC6-0230-2AABC08F9A72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23" name="0">
            <a:extLst>
              <a:ext uri="{FF2B5EF4-FFF2-40B4-BE49-F238E27FC236}">
                <a16:creationId xmlns:a16="http://schemas.microsoft.com/office/drawing/2014/main" id="{0D352A4E-1F85-AD89-F653-15E323DBDF92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4" name="0">
            <a:extLst>
              <a:ext uri="{FF2B5EF4-FFF2-40B4-BE49-F238E27FC236}">
                <a16:creationId xmlns:a16="http://schemas.microsoft.com/office/drawing/2014/main" id="{0E019B4C-5FE8-8623-12BE-3C35EB9D5131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25" name="5">
            <a:extLst>
              <a:ext uri="{FF2B5EF4-FFF2-40B4-BE49-F238E27FC236}">
                <a16:creationId xmlns:a16="http://schemas.microsoft.com/office/drawing/2014/main" id="{78518C32-9B96-96BF-9997-D9675C8074AC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26" name="2">
            <a:extLst>
              <a:ext uri="{FF2B5EF4-FFF2-40B4-BE49-F238E27FC236}">
                <a16:creationId xmlns:a16="http://schemas.microsoft.com/office/drawing/2014/main" id="{0F555A0E-F7B8-1DBF-9DD2-5E334CA86B09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27" name="33">
            <a:extLst>
              <a:ext uri="{FF2B5EF4-FFF2-40B4-BE49-F238E27FC236}">
                <a16:creationId xmlns:a16="http://schemas.microsoft.com/office/drawing/2014/main" id="{ADA63ECB-78C7-9D65-FEB5-7ED2F6018E9C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8" name="8">
            <a:extLst>
              <a:ext uri="{FF2B5EF4-FFF2-40B4-BE49-F238E27FC236}">
                <a16:creationId xmlns:a16="http://schemas.microsoft.com/office/drawing/2014/main" id="{64042DC8-826E-D5EC-59ED-3A9B10E553C0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29" name="0">
            <a:extLst>
              <a:ext uri="{FF2B5EF4-FFF2-40B4-BE49-F238E27FC236}">
                <a16:creationId xmlns:a16="http://schemas.microsoft.com/office/drawing/2014/main" id="{650FEF7C-0A3E-A94D-9066-C0760EA6EB28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" name="8">
            <a:extLst>
              <a:ext uri="{FF2B5EF4-FFF2-40B4-BE49-F238E27FC236}">
                <a16:creationId xmlns:a16="http://schemas.microsoft.com/office/drawing/2014/main" id="{7ED42CA4-7117-D33D-1777-886A35D3F6D4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34" name="Connection Line">
            <a:extLst>
              <a:ext uri="{FF2B5EF4-FFF2-40B4-BE49-F238E27FC236}">
                <a16:creationId xmlns:a16="http://schemas.microsoft.com/office/drawing/2014/main" id="{488B28E7-A616-1DC7-80CD-83BC0D9482A3}"/>
              </a:ext>
            </a:extLst>
          </p:cNvPr>
          <p:cNvSpPr/>
          <p:nvPr/>
        </p:nvSpPr>
        <p:spPr>
          <a:xfrm>
            <a:off x="9701965" y="4457627"/>
            <a:ext cx="45719" cy="37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21600" y="510"/>
                </a:moveTo>
                <a:cubicBezTo>
                  <a:pt x="13443" y="-1940"/>
                  <a:pt x="6243" y="4443"/>
                  <a:pt x="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35" name="0">
            <a:extLst>
              <a:ext uri="{FF2B5EF4-FFF2-40B4-BE49-F238E27FC236}">
                <a16:creationId xmlns:a16="http://schemas.microsoft.com/office/drawing/2014/main" id="{023A0D10-1614-D2CD-B845-6C8ED2FA9356}"/>
              </a:ext>
            </a:extLst>
          </p:cNvPr>
          <p:cNvSpPr/>
          <p:nvPr/>
        </p:nvSpPr>
        <p:spPr>
          <a:xfrm>
            <a:off x="3749055" y="4870448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" name="...">
            <a:extLst>
              <a:ext uri="{FF2B5EF4-FFF2-40B4-BE49-F238E27FC236}">
                <a16:creationId xmlns:a16="http://schemas.microsoft.com/office/drawing/2014/main" id="{54189685-1322-FF0D-4D3A-9BC3136AD7A6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39" name="...">
            <a:extLst>
              <a:ext uri="{FF2B5EF4-FFF2-40B4-BE49-F238E27FC236}">
                <a16:creationId xmlns:a16="http://schemas.microsoft.com/office/drawing/2014/main" id="{5C2134AE-A97E-10A0-2555-16FF6C136367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4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84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4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4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4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84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4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84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4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84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85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85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85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85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85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855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56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57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860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85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59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861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863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864" name="Line"/>
          <p:cNvSpPr/>
          <p:nvPr/>
        </p:nvSpPr>
        <p:spPr>
          <a:xfrm flipH="1">
            <a:off x="7093607" y="3656184"/>
            <a:ext cx="951261" cy="113653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5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86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pic>
        <p:nvPicPr>
          <p:cNvPr id="86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50" y="6572250"/>
            <a:ext cx="4610100" cy="3009900"/>
          </a:xfrm>
          <a:prstGeom prst="rect">
            <a:avLst/>
          </a:prstGeom>
          <a:ln w="12700">
            <a:miter lim="400000"/>
          </a:ln>
        </p:spPr>
      </p:pic>
      <p:sp>
        <p:nvSpPr>
          <p:cNvPr id="868" name="Square"/>
          <p:cNvSpPr/>
          <p:nvPr/>
        </p:nvSpPr>
        <p:spPr>
          <a:xfrm>
            <a:off x="1231900" y="7277100"/>
            <a:ext cx="1270000" cy="1270000"/>
          </a:xfrm>
          <a:prstGeom prst="rect">
            <a:avLst/>
          </a:prstGeom>
          <a:solidFill>
            <a:srgbClr val="FFFFFF"/>
          </a:solidFill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86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7340600"/>
            <a:ext cx="1928962" cy="101600"/>
          </a:xfrm>
          <a:prstGeom prst="rect">
            <a:avLst/>
          </a:prstGeom>
        </p:spPr>
      </p:pic>
      <p:pic>
        <p:nvPicPr>
          <p:cNvPr id="8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7670800"/>
            <a:ext cx="1928962" cy="101600"/>
          </a:xfrm>
          <a:prstGeom prst="rect">
            <a:avLst/>
          </a:prstGeom>
        </p:spPr>
      </p:pic>
      <p:pic>
        <p:nvPicPr>
          <p:cNvPr id="87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8001000"/>
            <a:ext cx="1928962" cy="101600"/>
          </a:xfrm>
          <a:prstGeom prst="rect">
            <a:avLst/>
          </a:prstGeom>
        </p:spPr>
      </p:pic>
      <p:sp>
        <p:nvSpPr>
          <p:cNvPr id="3" name="0">
            <a:extLst>
              <a:ext uri="{FF2B5EF4-FFF2-40B4-BE49-F238E27FC236}">
                <a16:creationId xmlns:a16="http://schemas.microsoft.com/office/drawing/2014/main" id="{59F89A66-5272-A6DD-A1D7-81E66D2D4904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FFFDC212-0B4D-640A-49D8-0B8EB76CA1BF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AB629F04-4AE4-F611-1974-64A4588EAD0B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A3CEC045-9280-C9D2-BF44-1F0A324E4878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C6CFD8E2-0F6E-CF66-B060-E08CD58B5B6A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7B965423-BF98-3CAF-6DC4-616BCEC492B9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" name="0">
            <a:extLst>
              <a:ext uri="{FF2B5EF4-FFF2-40B4-BE49-F238E27FC236}">
                <a16:creationId xmlns:a16="http://schemas.microsoft.com/office/drawing/2014/main" id="{F82423BA-D344-F386-F889-422240A575B4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50A0FC69-F231-E307-7A00-42256A9D8C59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1" name="2">
            <a:extLst>
              <a:ext uri="{FF2B5EF4-FFF2-40B4-BE49-F238E27FC236}">
                <a16:creationId xmlns:a16="http://schemas.microsoft.com/office/drawing/2014/main" id="{774F1004-4E33-661B-EDC6-87B81899EA5C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2" name="33">
            <a:extLst>
              <a:ext uri="{FF2B5EF4-FFF2-40B4-BE49-F238E27FC236}">
                <a16:creationId xmlns:a16="http://schemas.microsoft.com/office/drawing/2014/main" id="{5B12177D-097D-2AB4-909A-08017A77D527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3" name="8">
            <a:extLst>
              <a:ext uri="{FF2B5EF4-FFF2-40B4-BE49-F238E27FC236}">
                <a16:creationId xmlns:a16="http://schemas.microsoft.com/office/drawing/2014/main" id="{758F45F1-2A31-D964-5E7C-B0E8D8301985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4" name="0">
            <a:extLst>
              <a:ext uri="{FF2B5EF4-FFF2-40B4-BE49-F238E27FC236}">
                <a16:creationId xmlns:a16="http://schemas.microsoft.com/office/drawing/2014/main" id="{FF38F25F-9B96-B9A7-6303-FB07FF51B9BD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5" name="8">
            <a:extLst>
              <a:ext uri="{FF2B5EF4-FFF2-40B4-BE49-F238E27FC236}">
                <a16:creationId xmlns:a16="http://schemas.microsoft.com/office/drawing/2014/main" id="{7973EF27-3E4F-30DD-5F97-9C307235903E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7" name="...">
            <a:extLst>
              <a:ext uri="{FF2B5EF4-FFF2-40B4-BE49-F238E27FC236}">
                <a16:creationId xmlns:a16="http://schemas.microsoft.com/office/drawing/2014/main" id="{C7C76AE4-AE6D-9362-EAC3-362C868C0083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8" name="...">
            <a:extLst>
              <a:ext uri="{FF2B5EF4-FFF2-40B4-BE49-F238E27FC236}">
                <a16:creationId xmlns:a16="http://schemas.microsoft.com/office/drawing/2014/main" id="{72448283-3411-1EFF-CC4B-D6D7D49295B2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9" name="Rounded Rectangle">
            <a:extLst>
              <a:ext uri="{FF2B5EF4-FFF2-40B4-BE49-F238E27FC236}">
                <a16:creationId xmlns:a16="http://schemas.microsoft.com/office/drawing/2014/main" id="{8ADBD7FB-0F1D-CFCD-94A4-E4B365039328}"/>
              </a:ext>
            </a:extLst>
          </p:cNvPr>
          <p:cNvSpPr/>
          <p:nvPr/>
        </p:nvSpPr>
        <p:spPr>
          <a:xfrm>
            <a:off x="6670055" y="4942852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" name="2">
            <a:extLst>
              <a:ext uri="{FF2B5EF4-FFF2-40B4-BE49-F238E27FC236}">
                <a16:creationId xmlns:a16="http://schemas.microsoft.com/office/drawing/2014/main" id="{D21E52DF-6832-5038-AEFD-831605F61D37}"/>
              </a:ext>
            </a:extLst>
          </p:cNvPr>
          <p:cNvSpPr/>
          <p:nvPr/>
        </p:nvSpPr>
        <p:spPr>
          <a:xfrm>
            <a:off x="3751610" y="487680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0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93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894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95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96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97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898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99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00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01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02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03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04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05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06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07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908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09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10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913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911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12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914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916" name="Line"/>
          <p:cNvSpPr/>
          <p:nvPr/>
        </p:nvSpPr>
        <p:spPr>
          <a:xfrm>
            <a:off x="8044867" y="3656184"/>
            <a:ext cx="221754" cy="1178722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7" name="add 2 to variable"/>
          <p:cNvSpPr txBox="1"/>
          <p:nvPr/>
        </p:nvSpPr>
        <p:spPr>
          <a:xfrm>
            <a:off x="9416839" y="3363292"/>
            <a:ext cx="217467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add 2 to variable</a:t>
            </a:r>
          </a:p>
        </p:txBody>
      </p:sp>
      <p:sp>
        <p:nvSpPr>
          <p:cNvPr id="918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919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920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0">
            <a:extLst>
              <a:ext uri="{FF2B5EF4-FFF2-40B4-BE49-F238E27FC236}">
                <a16:creationId xmlns:a16="http://schemas.microsoft.com/office/drawing/2014/main" id="{60D97CDB-0D65-F3FD-0F17-44045DAA01C2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" name="0">
            <a:extLst>
              <a:ext uri="{FF2B5EF4-FFF2-40B4-BE49-F238E27FC236}">
                <a16:creationId xmlns:a16="http://schemas.microsoft.com/office/drawing/2014/main" id="{881ECCD3-F12A-990A-D483-655EC85696CE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DC44B72A-E979-2852-A377-E94282B6F643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4D3A7263-7CAF-7F6E-D193-7C52E38EC0FC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5CD4E32F-DADE-5D85-71C1-3948397AEEED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8EF71B99-19EC-F56E-E5E2-150107A536F9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C74EC965-F271-03E7-7850-3F0344B43B2A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" name="5">
            <a:extLst>
              <a:ext uri="{FF2B5EF4-FFF2-40B4-BE49-F238E27FC236}">
                <a16:creationId xmlns:a16="http://schemas.microsoft.com/office/drawing/2014/main" id="{2FB2A839-E491-2511-636F-A8E15BCC6968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" name="2">
            <a:extLst>
              <a:ext uri="{FF2B5EF4-FFF2-40B4-BE49-F238E27FC236}">
                <a16:creationId xmlns:a16="http://schemas.microsoft.com/office/drawing/2014/main" id="{6A22385F-C522-3FBF-A6B4-2D51CB478C98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1" name="33">
            <a:extLst>
              <a:ext uri="{FF2B5EF4-FFF2-40B4-BE49-F238E27FC236}">
                <a16:creationId xmlns:a16="http://schemas.microsoft.com/office/drawing/2014/main" id="{DD40E807-8F83-A35A-175B-A132E752A2CC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2" name="8">
            <a:extLst>
              <a:ext uri="{FF2B5EF4-FFF2-40B4-BE49-F238E27FC236}">
                <a16:creationId xmlns:a16="http://schemas.microsoft.com/office/drawing/2014/main" id="{A2334BC8-F160-965B-FDAE-7E9F8ED78A22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3" name="0">
            <a:extLst>
              <a:ext uri="{FF2B5EF4-FFF2-40B4-BE49-F238E27FC236}">
                <a16:creationId xmlns:a16="http://schemas.microsoft.com/office/drawing/2014/main" id="{BC6CE10F-DB03-FF57-1BFB-57A0B5CF8F53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4" name="8">
            <a:extLst>
              <a:ext uri="{FF2B5EF4-FFF2-40B4-BE49-F238E27FC236}">
                <a16:creationId xmlns:a16="http://schemas.microsoft.com/office/drawing/2014/main" id="{812DE854-7F42-5B20-1A0B-B74E2B67DA1F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5" name="...">
            <a:extLst>
              <a:ext uri="{FF2B5EF4-FFF2-40B4-BE49-F238E27FC236}">
                <a16:creationId xmlns:a16="http://schemas.microsoft.com/office/drawing/2014/main" id="{168034FC-0020-6A97-FFD9-DF271C52963A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6" name="...">
            <a:extLst>
              <a:ext uri="{FF2B5EF4-FFF2-40B4-BE49-F238E27FC236}">
                <a16:creationId xmlns:a16="http://schemas.microsoft.com/office/drawing/2014/main" id="{7522A4A2-8966-A199-C3B6-5AF11EF8428D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...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9C898D2F-E5ED-67E5-7CBF-69E9AFF3EE91}"/>
              </a:ext>
            </a:extLst>
          </p:cNvPr>
          <p:cNvSpPr/>
          <p:nvPr/>
        </p:nvSpPr>
        <p:spPr>
          <a:xfrm>
            <a:off x="8065370" y="4942853"/>
            <a:ext cx="2046801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2">
            <a:extLst>
              <a:ext uri="{FF2B5EF4-FFF2-40B4-BE49-F238E27FC236}">
                <a16:creationId xmlns:a16="http://schemas.microsoft.com/office/drawing/2014/main" id="{04B21044-389C-A360-1F2A-B5893FA680B4}"/>
              </a:ext>
            </a:extLst>
          </p:cNvPr>
          <p:cNvSpPr/>
          <p:nvPr/>
        </p:nvSpPr>
        <p:spPr>
          <a:xfrm>
            <a:off x="3751610" y="487680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2</a:t>
            </a: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94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94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4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4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94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94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4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4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4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4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5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5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5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5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954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55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56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959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957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58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960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962" name="Line"/>
          <p:cNvSpPr/>
          <p:nvPr/>
        </p:nvSpPr>
        <p:spPr>
          <a:xfrm>
            <a:off x="8044867" y="3656184"/>
            <a:ext cx="1534915" cy="1177557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3" name="go back to top of loop"/>
          <p:cNvSpPr txBox="1"/>
          <p:nvPr/>
        </p:nvSpPr>
        <p:spPr>
          <a:xfrm>
            <a:off x="9060842" y="3363292"/>
            <a:ext cx="28866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go back to top of loop</a:t>
            </a:r>
          </a:p>
        </p:txBody>
      </p:sp>
      <p:sp>
        <p:nvSpPr>
          <p:cNvPr id="964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965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96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0">
            <a:extLst>
              <a:ext uri="{FF2B5EF4-FFF2-40B4-BE49-F238E27FC236}">
                <a16:creationId xmlns:a16="http://schemas.microsoft.com/office/drawing/2014/main" id="{82AC2E70-759D-C525-C1FD-F3450C0CE16F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" name="0">
            <a:extLst>
              <a:ext uri="{FF2B5EF4-FFF2-40B4-BE49-F238E27FC236}">
                <a16:creationId xmlns:a16="http://schemas.microsoft.com/office/drawing/2014/main" id="{1D4C43A5-907C-7E56-CFDB-4637529C24F0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CE68773C-DB15-2CE0-F024-2640EF843112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B5EF1EF0-5B62-637D-5942-C90CA2FF8315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26A9BD93-7794-D8EE-2032-4C2A46CBF7F8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7C7FD89B-0453-96CE-0F22-1719F78B5A80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E5C56227-01A5-7710-1B1E-AD2FF5C317B5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" name="5">
            <a:extLst>
              <a:ext uri="{FF2B5EF4-FFF2-40B4-BE49-F238E27FC236}">
                <a16:creationId xmlns:a16="http://schemas.microsoft.com/office/drawing/2014/main" id="{1211EFDC-6ECB-B12D-4EB8-E478A05F096F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" name="2">
            <a:extLst>
              <a:ext uri="{FF2B5EF4-FFF2-40B4-BE49-F238E27FC236}">
                <a16:creationId xmlns:a16="http://schemas.microsoft.com/office/drawing/2014/main" id="{2456BD11-4FF2-8F67-EED2-4C5F77748174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1" name="33">
            <a:extLst>
              <a:ext uri="{FF2B5EF4-FFF2-40B4-BE49-F238E27FC236}">
                <a16:creationId xmlns:a16="http://schemas.microsoft.com/office/drawing/2014/main" id="{8E9128D9-2CA6-18E2-EDD7-B9ADEC84F898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2" name="8">
            <a:extLst>
              <a:ext uri="{FF2B5EF4-FFF2-40B4-BE49-F238E27FC236}">
                <a16:creationId xmlns:a16="http://schemas.microsoft.com/office/drawing/2014/main" id="{F24BCB13-D9AC-703B-60BE-28E417E24EFD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3" name="0">
            <a:extLst>
              <a:ext uri="{FF2B5EF4-FFF2-40B4-BE49-F238E27FC236}">
                <a16:creationId xmlns:a16="http://schemas.microsoft.com/office/drawing/2014/main" id="{3D27F7B8-ED5B-3415-DD9E-00BADCA63E08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4" name="8">
            <a:extLst>
              <a:ext uri="{FF2B5EF4-FFF2-40B4-BE49-F238E27FC236}">
                <a16:creationId xmlns:a16="http://schemas.microsoft.com/office/drawing/2014/main" id="{C47D5898-407A-B50D-B554-9A57F8E842B1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5" name="...">
            <a:extLst>
              <a:ext uri="{FF2B5EF4-FFF2-40B4-BE49-F238E27FC236}">
                <a16:creationId xmlns:a16="http://schemas.microsoft.com/office/drawing/2014/main" id="{575F5DA8-5AAC-64F3-496E-66723E52A9AA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6" name="...">
            <a:extLst>
              <a:ext uri="{FF2B5EF4-FFF2-40B4-BE49-F238E27FC236}">
                <a16:creationId xmlns:a16="http://schemas.microsoft.com/office/drawing/2014/main" id="{F4DDC0B4-4D39-25B9-89CC-21C8C33E1BA5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6BFCFD5C-7962-077E-D37A-28B0516E612E}"/>
              </a:ext>
            </a:extLst>
          </p:cNvPr>
          <p:cNvSpPr/>
          <p:nvPr/>
        </p:nvSpPr>
        <p:spPr>
          <a:xfrm>
            <a:off x="10217733" y="4942853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2">
            <a:extLst>
              <a:ext uri="{FF2B5EF4-FFF2-40B4-BE49-F238E27FC236}">
                <a16:creationId xmlns:a16="http://schemas.microsoft.com/office/drawing/2014/main" id="{B24A9DF0-F6B2-5B11-4D66-409851C54B57}"/>
              </a:ext>
            </a:extLst>
          </p:cNvPr>
          <p:cNvSpPr/>
          <p:nvPr/>
        </p:nvSpPr>
        <p:spPr>
          <a:xfrm>
            <a:off x="3751610" y="487680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2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591" y="330567"/>
            <a:ext cx="10915618" cy="756783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Rounded Rectangle"/>
          <p:cNvSpPr/>
          <p:nvPr/>
        </p:nvSpPr>
        <p:spPr>
          <a:xfrm>
            <a:off x="1752600" y="7226300"/>
            <a:ext cx="9120386" cy="669727"/>
          </a:xfrm>
          <a:prstGeom prst="roundRect">
            <a:avLst>
              <a:gd name="adj" fmla="val 28444"/>
            </a:avLst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2" name="Discuss: how might we define &quot;reproducibility&quot; for a data scientist?"/>
          <p:cNvSpPr txBox="1"/>
          <p:nvPr/>
        </p:nvSpPr>
        <p:spPr>
          <a:xfrm>
            <a:off x="918021" y="8500963"/>
            <a:ext cx="10789544" cy="600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4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i="0">
                <a:latin typeface="Gill Sans"/>
                <a:ea typeface="Gill Sans"/>
                <a:cs typeface="Gill Sans"/>
                <a:sym typeface="Gill Sans"/>
              </a:rPr>
              <a:t>Discuss:</a:t>
            </a:r>
            <a:r>
              <a:t> how might we define "reproducibility" for a data scientist?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69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0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1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3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4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5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78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979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980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981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983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4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5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986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987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88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89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990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991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92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93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94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95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96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97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98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99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00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Instruction Set</a:t>
            </a:r>
          </a:p>
        </p:txBody>
      </p:sp>
      <p:sp>
        <p:nvSpPr>
          <p:cNvPr id="1001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1002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1003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006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1004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5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1007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08" name="Rounded Rectangle"/>
          <p:cNvSpPr/>
          <p:nvPr/>
        </p:nvSpPr>
        <p:spPr>
          <a:xfrm>
            <a:off x="8106116" y="4942852"/>
            <a:ext cx="1896411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Line"/>
          <p:cNvSpPr/>
          <p:nvPr/>
        </p:nvSpPr>
        <p:spPr>
          <a:xfrm>
            <a:off x="8044867" y="3656183"/>
            <a:ext cx="346149" cy="1201567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10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1011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8">
            <a:extLst>
              <a:ext uri="{FF2B5EF4-FFF2-40B4-BE49-F238E27FC236}">
                <a16:creationId xmlns:a16="http://schemas.microsoft.com/office/drawing/2014/main" id="{4F07FA93-264B-3172-6C02-970F6999253A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3" name="2">
            <a:extLst>
              <a:ext uri="{FF2B5EF4-FFF2-40B4-BE49-F238E27FC236}">
                <a16:creationId xmlns:a16="http://schemas.microsoft.com/office/drawing/2014/main" id="{6123BDE9-A282-10C3-EBC3-1626C9D01642}"/>
              </a:ext>
            </a:extLst>
          </p:cNvPr>
          <p:cNvSpPr/>
          <p:nvPr/>
        </p:nvSpPr>
        <p:spPr>
          <a:xfrm>
            <a:off x="3749055" y="4870448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2</a:t>
            </a:r>
            <a:endParaRPr dirty="0"/>
          </a:p>
        </p:txBody>
      </p:sp>
      <p:sp>
        <p:nvSpPr>
          <p:cNvPr id="6" name="...">
            <a:extLst>
              <a:ext uri="{FF2B5EF4-FFF2-40B4-BE49-F238E27FC236}">
                <a16:creationId xmlns:a16="http://schemas.microsoft.com/office/drawing/2014/main" id="{A5001859-8DDF-8849-9B0F-90FFD2BF3144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7" name="...">
            <a:extLst>
              <a:ext uri="{FF2B5EF4-FFF2-40B4-BE49-F238E27FC236}">
                <a16:creationId xmlns:a16="http://schemas.microsoft.com/office/drawing/2014/main" id="{D19A9644-FFAA-E277-A108-47755A91D60B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3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103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03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3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3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103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03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103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03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103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104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104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104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104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104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45" name="Instruction Set…"/>
          <p:cNvSpPr txBox="1"/>
          <p:nvPr/>
        </p:nvSpPr>
        <p:spPr>
          <a:xfrm>
            <a:off x="7131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for </a:t>
            </a:r>
            <a:r>
              <a:rPr sz="3600"/>
              <a:t>CPU X</a:t>
            </a:r>
          </a:p>
        </p:txBody>
      </p:sp>
      <p:sp>
        <p:nvSpPr>
          <p:cNvPr id="1046" name="code…"/>
          <p:cNvSpPr txBox="1"/>
          <p:nvPr/>
        </p:nvSpPr>
        <p:spPr>
          <a:xfrm>
            <a:off x="345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47" name="operation…"/>
          <p:cNvSpPr txBox="1"/>
          <p:nvPr/>
        </p:nvSpPr>
        <p:spPr>
          <a:xfrm>
            <a:off x="4421001" y="68627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JUMP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48" name="Line"/>
          <p:cNvSpPr/>
          <p:nvPr/>
        </p:nvSpPr>
        <p:spPr>
          <a:xfrm>
            <a:off x="343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49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50" name="Instruction Set…"/>
          <p:cNvSpPr txBox="1"/>
          <p:nvPr/>
        </p:nvSpPr>
        <p:spPr>
          <a:xfrm>
            <a:off x="70758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for </a:t>
            </a:r>
            <a:r>
              <a:rPr sz="3600"/>
              <a:t>CPU Y</a:t>
            </a:r>
          </a:p>
        </p:txBody>
      </p:sp>
      <p:sp>
        <p:nvSpPr>
          <p:cNvPr id="1051" name="code…"/>
          <p:cNvSpPr txBox="1"/>
          <p:nvPr/>
        </p:nvSpPr>
        <p:spPr>
          <a:xfrm>
            <a:off x="980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52" name="operation…"/>
          <p:cNvSpPr txBox="1"/>
          <p:nvPr/>
        </p:nvSpPr>
        <p:spPr>
          <a:xfrm>
            <a:off x="10767950" y="6862762"/>
            <a:ext cx="1326655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undefined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53" name="Line"/>
          <p:cNvSpPr/>
          <p:nvPr/>
        </p:nvSpPr>
        <p:spPr>
          <a:xfrm>
            <a:off x="978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54" name="discuss: what would happen if a CPU tried to execute an instruction for a different CPU?"/>
          <p:cNvSpPr txBox="1"/>
          <p:nvPr/>
        </p:nvSpPr>
        <p:spPr>
          <a:xfrm>
            <a:off x="4328045" y="2422847"/>
            <a:ext cx="434871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discuss: what would happen if a CPU tried to execute an instruction for a different CPU?</a:t>
            </a:r>
          </a:p>
        </p:txBody>
      </p:sp>
      <p:sp>
        <p:nvSpPr>
          <p:cNvPr id="105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0">
            <a:extLst>
              <a:ext uri="{FF2B5EF4-FFF2-40B4-BE49-F238E27FC236}">
                <a16:creationId xmlns:a16="http://schemas.microsoft.com/office/drawing/2014/main" id="{B4917B92-3D66-2F71-97E9-A47CC66D8657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" name="0">
            <a:extLst>
              <a:ext uri="{FF2B5EF4-FFF2-40B4-BE49-F238E27FC236}">
                <a16:creationId xmlns:a16="http://schemas.microsoft.com/office/drawing/2014/main" id="{F22D5CB6-8167-02C8-CCCE-1C5C33E156B0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EBB0ABD2-123A-194A-C7A3-F3EB535B5ED4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74856BFE-7D7A-017E-6A62-DEF687B7B1D4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1A248D81-3CA5-0A2D-39A7-30596ACB38E6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65A076B1-19BD-57EB-B5F8-011FA7B41F57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B3C91DC0-C418-963F-F523-028A2407AEA2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" name="5">
            <a:extLst>
              <a:ext uri="{FF2B5EF4-FFF2-40B4-BE49-F238E27FC236}">
                <a16:creationId xmlns:a16="http://schemas.microsoft.com/office/drawing/2014/main" id="{A346D38B-A38A-76F4-F3F7-05F004BC9B1F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" name="2">
            <a:extLst>
              <a:ext uri="{FF2B5EF4-FFF2-40B4-BE49-F238E27FC236}">
                <a16:creationId xmlns:a16="http://schemas.microsoft.com/office/drawing/2014/main" id="{2E6B03DC-C9A1-9990-1231-30B7D7962FDE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1" name="33">
            <a:extLst>
              <a:ext uri="{FF2B5EF4-FFF2-40B4-BE49-F238E27FC236}">
                <a16:creationId xmlns:a16="http://schemas.microsoft.com/office/drawing/2014/main" id="{9E0E5156-C5D7-23C8-7679-D556D6965BA2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2" name="8">
            <a:extLst>
              <a:ext uri="{FF2B5EF4-FFF2-40B4-BE49-F238E27FC236}">
                <a16:creationId xmlns:a16="http://schemas.microsoft.com/office/drawing/2014/main" id="{382C3E95-F01B-4CBE-7C9D-DA43B13A6665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3" name="0">
            <a:extLst>
              <a:ext uri="{FF2B5EF4-FFF2-40B4-BE49-F238E27FC236}">
                <a16:creationId xmlns:a16="http://schemas.microsoft.com/office/drawing/2014/main" id="{2D08D7EE-20A7-C0AA-7573-40854AA0B63A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5" name="8">
            <a:extLst>
              <a:ext uri="{FF2B5EF4-FFF2-40B4-BE49-F238E27FC236}">
                <a16:creationId xmlns:a16="http://schemas.microsoft.com/office/drawing/2014/main" id="{ABE4E049-0F61-11E8-E892-508E054B7EE7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7" name="...">
            <a:extLst>
              <a:ext uri="{FF2B5EF4-FFF2-40B4-BE49-F238E27FC236}">
                <a16:creationId xmlns:a16="http://schemas.microsoft.com/office/drawing/2014/main" id="{CAFB98A5-7CBB-6A43-DD96-3D41BE4D6963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8" name="...">
            <a:extLst>
              <a:ext uri="{FF2B5EF4-FFF2-40B4-BE49-F238E27FC236}">
                <a16:creationId xmlns:a16="http://schemas.microsoft.com/office/drawing/2014/main" id="{5FB7AE1D-9067-D9D4-B2D8-C27C36C9CF3E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9" name="0">
            <a:extLst>
              <a:ext uri="{FF2B5EF4-FFF2-40B4-BE49-F238E27FC236}">
                <a16:creationId xmlns:a16="http://schemas.microsoft.com/office/drawing/2014/main" id="{7AD3AD26-FCCC-95B9-63BC-51FCE75BA72C}"/>
              </a:ext>
            </a:extLst>
          </p:cNvPr>
          <p:cNvSpPr/>
          <p:nvPr/>
        </p:nvSpPr>
        <p:spPr>
          <a:xfrm>
            <a:off x="3749055" y="4870448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76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1077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078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79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80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1081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082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1083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084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1085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1086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1087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1088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1089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1090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91" name="Instruction Set…"/>
          <p:cNvSpPr txBox="1"/>
          <p:nvPr/>
        </p:nvSpPr>
        <p:spPr>
          <a:xfrm>
            <a:off x="7131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for </a:t>
            </a:r>
            <a:r>
              <a:rPr sz="3600"/>
              <a:t>CPU X</a:t>
            </a:r>
          </a:p>
        </p:txBody>
      </p:sp>
      <p:sp>
        <p:nvSpPr>
          <p:cNvPr id="1092" name="code…"/>
          <p:cNvSpPr txBox="1"/>
          <p:nvPr/>
        </p:nvSpPr>
        <p:spPr>
          <a:xfrm>
            <a:off x="345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93" name="operation…"/>
          <p:cNvSpPr txBox="1"/>
          <p:nvPr/>
        </p:nvSpPr>
        <p:spPr>
          <a:xfrm>
            <a:off x="4421001" y="68627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JUMP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94" name="Line"/>
          <p:cNvSpPr/>
          <p:nvPr/>
        </p:nvSpPr>
        <p:spPr>
          <a:xfrm>
            <a:off x="343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097" name="Group"/>
          <p:cNvGrpSpPr/>
          <p:nvPr/>
        </p:nvGrpSpPr>
        <p:grpSpPr>
          <a:xfrm>
            <a:off x="7940557" y="2161357"/>
            <a:ext cx="1723641" cy="1316236"/>
            <a:chOff x="0" y="0"/>
            <a:chExt cx="1723640" cy="1316234"/>
          </a:xfrm>
        </p:grpSpPr>
        <p:pic>
          <p:nvPicPr>
            <p:cNvPr id="10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96" name="CPU Y"/>
            <p:cNvSpPr txBox="1"/>
            <p:nvPr/>
          </p:nvSpPr>
          <p:spPr>
            <a:xfrm>
              <a:off x="354390" y="428847"/>
              <a:ext cx="1014860" cy="458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0"/>
              </a:pPr>
              <a:r>
                <a:t>CPU </a:t>
              </a:r>
              <a:r>
                <a:rPr b="1"/>
                <a:t>Y</a:t>
              </a:r>
            </a:p>
          </p:txBody>
        </p:sp>
      </p:grpSp>
      <p:sp>
        <p:nvSpPr>
          <p:cNvPr id="1098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99" name="Instruction Set…"/>
          <p:cNvSpPr txBox="1"/>
          <p:nvPr/>
        </p:nvSpPr>
        <p:spPr>
          <a:xfrm>
            <a:off x="70758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for </a:t>
            </a:r>
            <a:r>
              <a:rPr sz="3600"/>
              <a:t>CPU Y</a:t>
            </a:r>
          </a:p>
        </p:txBody>
      </p:sp>
      <p:sp>
        <p:nvSpPr>
          <p:cNvPr id="1100" name="code…"/>
          <p:cNvSpPr txBox="1"/>
          <p:nvPr/>
        </p:nvSpPr>
        <p:spPr>
          <a:xfrm>
            <a:off x="980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101" name="operation…"/>
          <p:cNvSpPr txBox="1"/>
          <p:nvPr/>
        </p:nvSpPr>
        <p:spPr>
          <a:xfrm>
            <a:off x="10767950" y="6862762"/>
            <a:ext cx="1326655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undefined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102" name="Line"/>
          <p:cNvSpPr/>
          <p:nvPr/>
        </p:nvSpPr>
        <p:spPr>
          <a:xfrm>
            <a:off x="978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03" name="Dingbat X"/>
          <p:cNvSpPr/>
          <p:nvPr/>
        </p:nvSpPr>
        <p:spPr>
          <a:xfrm>
            <a:off x="8108685" y="3467657"/>
            <a:ext cx="1156230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04" name="a CPU can only run programs that use instructions it understands!"/>
          <p:cNvSpPr txBox="1"/>
          <p:nvPr/>
        </p:nvSpPr>
        <p:spPr>
          <a:xfrm>
            <a:off x="2044861" y="2120975"/>
            <a:ext cx="434870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 CPU can only run programs that use instructions it understands!</a:t>
            </a:r>
          </a:p>
        </p:txBody>
      </p:sp>
      <p:sp>
        <p:nvSpPr>
          <p:cNvPr id="110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0">
            <a:extLst>
              <a:ext uri="{FF2B5EF4-FFF2-40B4-BE49-F238E27FC236}">
                <a16:creationId xmlns:a16="http://schemas.microsoft.com/office/drawing/2014/main" id="{77C42F80-74D8-52F1-E9E3-FF080E2F0F63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" name="0">
            <a:extLst>
              <a:ext uri="{FF2B5EF4-FFF2-40B4-BE49-F238E27FC236}">
                <a16:creationId xmlns:a16="http://schemas.microsoft.com/office/drawing/2014/main" id="{BE7B73EE-BCC1-6C94-A56B-D537DB90A762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FBC8931E-1A39-A6E6-8B29-51ECFE9A4452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EC068C8A-A195-217F-9B6B-26925F50CB35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013CAD81-9C19-E035-394C-CB950E681C9B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DB8EE448-AB6F-5532-4C3C-50DC82950068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29074367-5FE0-0D8B-E0D4-6EC2E32B7525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" name="5">
            <a:extLst>
              <a:ext uri="{FF2B5EF4-FFF2-40B4-BE49-F238E27FC236}">
                <a16:creationId xmlns:a16="http://schemas.microsoft.com/office/drawing/2014/main" id="{EE5A21B4-5E65-C593-214B-D4F0362CA198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" name="2">
            <a:extLst>
              <a:ext uri="{FF2B5EF4-FFF2-40B4-BE49-F238E27FC236}">
                <a16:creationId xmlns:a16="http://schemas.microsoft.com/office/drawing/2014/main" id="{3E339075-FF24-A05A-04CB-E06BB7B7C285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1" name="33">
            <a:extLst>
              <a:ext uri="{FF2B5EF4-FFF2-40B4-BE49-F238E27FC236}">
                <a16:creationId xmlns:a16="http://schemas.microsoft.com/office/drawing/2014/main" id="{8EC290E9-44E7-8A84-97B9-F5995E9E310D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2" name="8">
            <a:extLst>
              <a:ext uri="{FF2B5EF4-FFF2-40B4-BE49-F238E27FC236}">
                <a16:creationId xmlns:a16="http://schemas.microsoft.com/office/drawing/2014/main" id="{5AF95359-47A7-97B1-D3E5-8E77256ED88B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3" name="0">
            <a:extLst>
              <a:ext uri="{FF2B5EF4-FFF2-40B4-BE49-F238E27FC236}">
                <a16:creationId xmlns:a16="http://schemas.microsoft.com/office/drawing/2014/main" id="{FB8B5BF5-2517-6D60-A016-E1113D1BB831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4" name="8">
            <a:extLst>
              <a:ext uri="{FF2B5EF4-FFF2-40B4-BE49-F238E27FC236}">
                <a16:creationId xmlns:a16="http://schemas.microsoft.com/office/drawing/2014/main" id="{C911A020-02A5-3927-A3E7-3F44E9A3C6A7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6" name="...">
            <a:extLst>
              <a:ext uri="{FF2B5EF4-FFF2-40B4-BE49-F238E27FC236}">
                <a16:creationId xmlns:a16="http://schemas.microsoft.com/office/drawing/2014/main" id="{62DC02CA-EC16-D5F0-B3B7-9C881B901050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7" name="...">
            <a:extLst>
              <a:ext uri="{FF2B5EF4-FFF2-40B4-BE49-F238E27FC236}">
                <a16:creationId xmlns:a16="http://schemas.microsoft.com/office/drawing/2014/main" id="{6E868909-6027-7FF4-B986-F92570DAC00D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8" name="0">
            <a:extLst>
              <a:ext uri="{FF2B5EF4-FFF2-40B4-BE49-F238E27FC236}">
                <a16:creationId xmlns:a16="http://schemas.microsoft.com/office/drawing/2014/main" id="{514135AD-6572-9CCA-CCE6-25B2DBC6E528}"/>
              </a:ext>
            </a:extLst>
          </p:cNvPr>
          <p:cNvSpPr/>
          <p:nvPr/>
        </p:nvSpPr>
        <p:spPr>
          <a:xfrm>
            <a:off x="3749055" y="4870448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A Program and CPU need to &quot;fit&quot;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Program and CPU need to "fit"</a:t>
            </a:r>
          </a:p>
        </p:txBody>
      </p:sp>
      <p:sp>
        <p:nvSpPr>
          <p:cNvPr id="1108" name="CPU Y"/>
          <p:cNvSpPr/>
          <p:nvPr/>
        </p:nvSpPr>
        <p:spPr>
          <a:xfrm>
            <a:off x="8509000" y="3649811"/>
            <a:ext cx="2341265" cy="75917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09" name="Triangle"/>
          <p:cNvSpPr/>
          <p:nvPr/>
        </p:nvSpPr>
        <p:spPr>
          <a:xfrm rot="8100000">
            <a:off x="8559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0" name="Triangle"/>
          <p:cNvSpPr/>
          <p:nvPr/>
        </p:nvSpPr>
        <p:spPr>
          <a:xfrm rot="8100000">
            <a:off x="8940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1" name="Triangle"/>
          <p:cNvSpPr/>
          <p:nvPr/>
        </p:nvSpPr>
        <p:spPr>
          <a:xfrm rot="8100000">
            <a:off x="93210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2" name="Triangle"/>
          <p:cNvSpPr/>
          <p:nvPr/>
        </p:nvSpPr>
        <p:spPr>
          <a:xfrm rot="8100000">
            <a:off x="97401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3" name="Triangle"/>
          <p:cNvSpPr/>
          <p:nvPr/>
        </p:nvSpPr>
        <p:spPr>
          <a:xfrm rot="8100000">
            <a:off x="10121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4" name="Triangle"/>
          <p:cNvSpPr/>
          <p:nvPr/>
        </p:nvSpPr>
        <p:spPr>
          <a:xfrm rot="8100000">
            <a:off x="10502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125" name="Group"/>
          <p:cNvGrpSpPr/>
          <p:nvPr/>
        </p:nvGrpSpPr>
        <p:grpSpPr>
          <a:xfrm>
            <a:off x="8224043" y="2568227"/>
            <a:ext cx="2916090" cy="1363465"/>
            <a:chOff x="0" y="0"/>
            <a:chExt cx="2916088" cy="1363464"/>
          </a:xfrm>
        </p:grpSpPr>
        <p:sp>
          <p:nvSpPr>
            <p:cNvPr id="1115" name="Program B"/>
            <p:cNvSpPr/>
            <p:nvPr/>
          </p:nvSpPr>
          <p:spPr>
            <a:xfrm>
              <a:off x="284956" y="0"/>
              <a:ext cx="2341266" cy="902345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B</a:t>
              </a:r>
            </a:p>
          </p:txBody>
        </p:sp>
        <p:sp>
          <p:nvSpPr>
            <p:cNvPr id="1116" name="Triangle"/>
            <p:cNvSpPr/>
            <p:nvPr/>
          </p:nvSpPr>
          <p:spPr>
            <a:xfrm rot="18900000">
              <a:off x="2474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7" name="Triangle"/>
            <p:cNvSpPr/>
            <p:nvPr/>
          </p:nvSpPr>
          <p:spPr>
            <a:xfrm rot="18900000">
              <a:off x="2093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8" name="Triangle"/>
            <p:cNvSpPr/>
            <p:nvPr/>
          </p:nvSpPr>
          <p:spPr>
            <a:xfrm rot="18900000">
              <a:off x="17129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9" name="Triangle"/>
            <p:cNvSpPr/>
            <p:nvPr/>
          </p:nvSpPr>
          <p:spPr>
            <a:xfrm rot="18900000">
              <a:off x="13065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0" name="Triangle"/>
            <p:cNvSpPr/>
            <p:nvPr/>
          </p:nvSpPr>
          <p:spPr>
            <a:xfrm rot="18900000">
              <a:off x="912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1" name="Triangle"/>
            <p:cNvSpPr/>
            <p:nvPr/>
          </p:nvSpPr>
          <p:spPr>
            <a:xfrm rot="18900000">
              <a:off x="531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2" name="Triangle"/>
            <p:cNvSpPr/>
            <p:nvPr/>
          </p:nvSpPr>
          <p:spPr>
            <a:xfrm rot="18900000">
              <a:off x="1254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3" name="Rectangle"/>
            <p:cNvSpPr/>
            <p:nvPr/>
          </p:nvSpPr>
          <p:spPr>
            <a:xfrm>
              <a:off x="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24" name="Rectangle"/>
            <p:cNvSpPr/>
            <p:nvPr/>
          </p:nvSpPr>
          <p:spPr>
            <a:xfrm>
              <a:off x="26289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26" name="Square"/>
          <p:cNvSpPr/>
          <p:nvPr/>
        </p:nvSpPr>
        <p:spPr>
          <a:xfrm>
            <a:off x="24121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7" name="Square"/>
          <p:cNvSpPr/>
          <p:nvPr/>
        </p:nvSpPr>
        <p:spPr>
          <a:xfrm>
            <a:off x="29963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8" name="Square"/>
          <p:cNvSpPr/>
          <p:nvPr/>
        </p:nvSpPr>
        <p:spPr>
          <a:xfrm>
            <a:off x="35805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9" name="Square"/>
          <p:cNvSpPr/>
          <p:nvPr/>
        </p:nvSpPr>
        <p:spPr>
          <a:xfrm>
            <a:off x="41647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0" name="CPU X"/>
          <p:cNvSpPr/>
          <p:nvPr/>
        </p:nvSpPr>
        <p:spPr>
          <a:xfrm>
            <a:off x="2412121" y="7891611"/>
            <a:ext cx="2341266" cy="759173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grpSp>
        <p:nvGrpSpPr>
          <p:cNvPr id="1136" name="Group"/>
          <p:cNvGrpSpPr/>
          <p:nvPr/>
        </p:nvGrpSpPr>
        <p:grpSpPr>
          <a:xfrm>
            <a:off x="8520820" y="6632227"/>
            <a:ext cx="2341266" cy="1038573"/>
            <a:chOff x="0" y="12700"/>
            <a:chExt cx="2341264" cy="1038572"/>
          </a:xfrm>
        </p:grpSpPr>
        <p:sp>
          <p:nvSpPr>
            <p:cNvPr id="1131" name="Square"/>
            <p:cNvSpPr/>
            <p:nvPr/>
          </p:nvSpPr>
          <p:spPr>
            <a:xfrm>
              <a:off x="2921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2" name="Square"/>
            <p:cNvSpPr/>
            <p:nvPr/>
          </p:nvSpPr>
          <p:spPr>
            <a:xfrm>
              <a:off x="8763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3" name="Square"/>
            <p:cNvSpPr/>
            <p:nvPr/>
          </p:nvSpPr>
          <p:spPr>
            <a:xfrm>
              <a:off x="14605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4" name="Square"/>
            <p:cNvSpPr/>
            <p:nvPr/>
          </p:nvSpPr>
          <p:spPr>
            <a:xfrm>
              <a:off x="20447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5" name="Program A"/>
            <p:cNvSpPr/>
            <p:nvPr/>
          </p:nvSpPr>
          <p:spPr>
            <a:xfrm>
              <a:off x="0" y="12700"/>
              <a:ext cx="2341265" cy="759173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A</a:t>
              </a:r>
            </a:p>
          </p:txBody>
        </p:sp>
      </p:grpSp>
      <p:sp>
        <p:nvSpPr>
          <p:cNvPr id="1137" name="CPU Y"/>
          <p:cNvSpPr/>
          <p:nvPr/>
        </p:nvSpPr>
        <p:spPr>
          <a:xfrm>
            <a:off x="8520820" y="7891611"/>
            <a:ext cx="2341266" cy="75917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38" name="Triangle"/>
          <p:cNvSpPr/>
          <p:nvPr/>
        </p:nvSpPr>
        <p:spPr>
          <a:xfrm rot="8100000">
            <a:off x="85708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39" name="Triangle"/>
          <p:cNvSpPr/>
          <p:nvPr/>
        </p:nvSpPr>
        <p:spPr>
          <a:xfrm rot="8100000">
            <a:off x="89518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0" name="Triangle"/>
          <p:cNvSpPr/>
          <p:nvPr/>
        </p:nvSpPr>
        <p:spPr>
          <a:xfrm rot="8100000">
            <a:off x="93328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1" name="Triangle"/>
          <p:cNvSpPr/>
          <p:nvPr/>
        </p:nvSpPr>
        <p:spPr>
          <a:xfrm rot="8100000">
            <a:off x="97519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2" name="Triangle"/>
          <p:cNvSpPr/>
          <p:nvPr/>
        </p:nvSpPr>
        <p:spPr>
          <a:xfrm rot="8100000">
            <a:off x="101329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3" name="Triangle"/>
          <p:cNvSpPr/>
          <p:nvPr/>
        </p:nvSpPr>
        <p:spPr>
          <a:xfrm rot="8100000">
            <a:off x="105139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4" name="Program B"/>
          <p:cNvSpPr/>
          <p:nvPr/>
        </p:nvSpPr>
        <p:spPr>
          <a:xfrm>
            <a:off x="2416015" y="6532066"/>
            <a:ext cx="2341266" cy="902346"/>
          </a:xfrm>
          <a:prstGeom prst="rect">
            <a:avLst/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B</a:t>
            </a:r>
          </a:p>
        </p:txBody>
      </p:sp>
      <p:sp>
        <p:nvSpPr>
          <p:cNvPr id="1145" name="Triangle"/>
          <p:cNvSpPr/>
          <p:nvPr/>
        </p:nvSpPr>
        <p:spPr>
          <a:xfrm rot="18900000">
            <a:off x="46187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6" name="Triangle"/>
          <p:cNvSpPr/>
          <p:nvPr/>
        </p:nvSpPr>
        <p:spPr>
          <a:xfrm rot="18900000">
            <a:off x="42250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7" name="Triangle"/>
          <p:cNvSpPr/>
          <p:nvPr/>
        </p:nvSpPr>
        <p:spPr>
          <a:xfrm rot="18900000">
            <a:off x="38440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8" name="Triangle"/>
          <p:cNvSpPr/>
          <p:nvPr/>
        </p:nvSpPr>
        <p:spPr>
          <a:xfrm rot="18900000">
            <a:off x="34376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9" name="Triangle"/>
          <p:cNvSpPr/>
          <p:nvPr/>
        </p:nvSpPr>
        <p:spPr>
          <a:xfrm rot="18900000">
            <a:off x="30439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0" name="Triangle"/>
          <p:cNvSpPr/>
          <p:nvPr/>
        </p:nvSpPr>
        <p:spPr>
          <a:xfrm rot="18900000">
            <a:off x="26629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1" name="Triangle"/>
          <p:cNvSpPr/>
          <p:nvPr/>
        </p:nvSpPr>
        <p:spPr>
          <a:xfrm rot="18900000">
            <a:off x="22565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2" name="Rectangle"/>
          <p:cNvSpPr/>
          <p:nvPr/>
        </p:nvSpPr>
        <p:spPr>
          <a:xfrm>
            <a:off x="2131059" y="7136358"/>
            <a:ext cx="287189" cy="7591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3" name="Rectangle"/>
          <p:cNvSpPr/>
          <p:nvPr/>
        </p:nvSpPr>
        <p:spPr>
          <a:xfrm>
            <a:off x="4759959" y="7136358"/>
            <a:ext cx="287190" cy="7591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4" name="Dingbat Check"/>
          <p:cNvSpPr/>
          <p:nvPr/>
        </p:nvSpPr>
        <p:spPr>
          <a:xfrm>
            <a:off x="6098882" y="289560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5" name="Dingbat X"/>
          <p:cNvSpPr/>
          <p:nvPr/>
        </p:nvSpPr>
        <p:spPr>
          <a:xfrm>
            <a:off x="6171538" y="6962260"/>
            <a:ext cx="1156230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6" name="Rectangle"/>
          <p:cNvSpPr/>
          <p:nvPr/>
        </p:nvSpPr>
        <p:spPr>
          <a:xfrm>
            <a:off x="2400300" y="3370411"/>
            <a:ext cx="2151621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7" name="Square"/>
          <p:cNvSpPr/>
          <p:nvPr/>
        </p:nvSpPr>
        <p:spPr>
          <a:xfrm>
            <a:off x="26924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8" name="Square"/>
          <p:cNvSpPr/>
          <p:nvPr/>
        </p:nvSpPr>
        <p:spPr>
          <a:xfrm>
            <a:off x="29845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9" name="Square"/>
          <p:cNvSpPr/>
          <p:nvPr/>
        </p:nvSpPr>
        <p:spPr>
          <a:xfrm>
            <a:off x="32766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0" name="Square"/>
          <p:cNvSpPr/>
          <p:nvPr/>
        </p:nvSpPr>
        <p:spPr>
          <a:xfrm>
            <a:off x="35687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1" name="Square"/>
          <p:cNvSpPr/>
          <p:nvPr/>
        </p:nvSpPr>
        <p:spPr>
          <a:xfrm>
            <a:off x="38608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2" name="Square"/>
          <p:cNvSpPr/>
          <p:nvPr/>
        </p:nvSpPr>
        <p:spPr>
          <a:xfrm>
            <a:off x="41529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3" name="Square"/>
          <p:cNvSpPr/>
          <p:nvPr/>
        </p:nvSpPr>
        <p:spPr>
          <a:xfrm>
            <a:off x="44450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4" name="CPU X"/>
          <p:cNvSpPr/>
          <p:nvPr/>
        </p:nvSpPr>
        <p:spPr>
          <a:xfrm>
            <a:off x="2400300" y="3637265"/>
            <a:ext cx="2341265" cy="79711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165" name="Program A"/>
          <p:cNvSpPr/>
          <p:nvPr/>
        </p:nvSpPr>
        <p:spPr>
          <a:xfrm>
            <a:off x="2400300" y="2580927"/>
            <a:ext cx="2341265" cy="79711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A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A Program and CPU need to &quot;fit&quot;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Program and CPU need to "fit"</a:t>
            </a:r>
          </a:p>
        </p:txBody>
      </p:sp>
      <p:sp>
        <p:nvSpPr>
          <p:cNvPr id="1168" name="Rectangle"/>
          <p:cNvSpPr/>
          <p:nvPr/>
        </p:nvSpPr>
        <p:spPr>
          <a:xfrm>
            <a:off x="2400300" y="3370411"/>
            <a:ext cx="2151621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9" name="Square"/>
          <p:cNvSpPr/>
          <p:nvPr/>
        </p:nvSpPr>
        <p:spPr>
          <a:xfrm>
            <a:off x="26924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0" name="Square"/>
          <p:cNvSpPr/>
          <p:nvPr/>
        </p:nvSpPr>
        <p:spPr>
          <a:xfrm>
            <a:off x="29845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1" name="Square"/>
          <p:cNvSpPr/>
          <p:nvPr/>
        </p:nvSpPr>
        <p:spPr>
          <a:xfrm>
            <a:off x="32766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2" name="Square"/>
          <p:cNvSpPr/>
          <p:nvPr/>
        </p:nvSpPr>
        <p:spPr>
          <a:xfrm>
            <a:off x="35687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3" name="Square"/>
          <p:cNvSpPr/>
          <p:nvPr/>
        </p:nvSpPr>
        <p:spPr>
          <a:xfrm>
            <a:off x="38608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4" name="Square"/>
          <p:cNvSpPr/>
          <p:nvPr/>
        </p:nvSpPr>
        <p:spPr>
          <a:xfrm>
            <a:off x="41529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5" name="Square"/>
          <p:cNvSpPr/>
          <p:nvPr/>
        </p:nvSpPr>
        <p:spPr>
          <a:xfrm>
            <a:off x="44450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6" name="CPU X"/>
          <p:cNvSpPr/>
          <p:nvPr/>
        </p:nvSpPr>
        <p:spPr>
          <a:xfrm>
            <a:off x="2400300" y="3637265"/>
            <a:ext cx="2341265" cy="79711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177" name="Program A"/>
          <p:cNvSpPr/>
          <p:nvPr/>
        </p:nvSpPr>
        <p:spPr>
          <a:xfrm>
            <a:off x="2400300" y="2580927"/>
            <a:ext cx="2341265" cy="79711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A</a:t>
            </a:r>
          </a:p>
        </p:txBody>
      </p:sp>
      <p:sp>
        <p:nvSpPr>
          <p:cNvPr id="1178" name="CPU Y"/>
          <p:cNvSpPr/>
          <p:nvPr/>
        </p:nvSpPr>
        <p:spPr>
          <a:xfrm>
            <a:off x="8509000" y="3624565"/>
            <a:ext cx="2341265" cy="79711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79" name="Triangle"/>
          <p:cNvSpPr/>
          <p:nvPr/>
        </p:nvSpPr>
        <p:spPr>
          <a:xfrm rot="8100000">
            <a:off x="8559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0" name="Triangle"/>
          <p:cNvSpPr/>
          <p:nvPr/>
        </p:nvSpPr>
        <p:spPr>
          <a:xfrm rot="8100000">
            <a:off x="8940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1" name="Triangle"/>
          <p:cNvSpPr/>
          <p:nvPr/>
        </p:nvSpPr>
        <p:spPr>
          <a:xfrm rot="8100000">
            <a:off x="93210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2" name="Triangle"/>
          <p:cNvSpPr/>
          <p:nvPr/>
        </p:nvSpPr>
        <p:spPr>
          <a:xfrm rot="8100000">
            <a:off x="97401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3" name="Triangle"/>
          <p:cNvSpPr/>
          <p:nvPr/>
        </p:nvSpPr>
        <p:spPr>
          <a:xfrm rot="8100000">
            <a:off x="10121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4" name="Triangle"/>
          <p:cNvSpPr/>
          <p:nvPr/>
        </p:nvSpPr>
        <p:spPr>
          <a:xfrm rot="8100000">
            <a:off x="10502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195" name="Group"/>
          <p:cNvGrpSpPr/>
          <p:nvPr/>
        </p:nvGrpSpPr>
        <p:grpSpPr>
          <a:xfrm>
            <a:off x="8211343" y="2568227"/>
            <a:ext cx="2916090" cy="1363465"/>
            <a:chOff x="-12700" y="0"/>
            <a:chExt cx="2916088" cy="1363464"/>
          </a:xfrm>
        </p:grpSpPr>
        <p:sp>
          <p:nvSpPr>
            <p:cNvPr id="1185" name="Program B"/>
            <p:cNvSpPr/>
            <p:nvPr/>
          </p:nvSpPr>
          <p:spPr>
            <a:xfrm>
              <a:off x="284956" y="0"/>
              <a:ext cx="2341266" cy="902345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B</a:t>
              </a:r>
            </a:p>
          </p:txBody>
        </p:sp>
        <p:sp>
          <p:nvSpPr>
            <p:cNvPr id="1186" name="Triangle"/>
            <p:cNvSpPr/>
            <p:nvPr/>
          </p:nvSpPr>
          <p:spPr>
            <a:xfrm rot="18900000">
              <a:off x="2474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7" name="Triangle"/>
            <p:cNvSpPr/>
            <p:nvPr/>
          </p:nvSpPr>
          <p:spPr>
            <a:xfrm rot="18900000">
              <a:off x="2093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8" name="Triangle"/>
            <p:cNvSpPr/>
            <p:nvPr/>
          </p:nvSpPr>
          <p:spPr>
            <a:xfrm rot="18900000">
              <a:off x="17129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9" name="Triangle"/>
            <p:cNvSpPr/>
            <p:nvPr/>
          </p:nvSpPr>
          <p:spPr>
            <a:xfrm rot="18900000">
              <a:off x="13065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0" name="Triangle"/>
            <p:cNvSpPr/>
            <p:nvPr/>
          </p:nvSpPr>
          <p:spPr>
            <a:xfrm rot="18900000">
              <a:off x="912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1" name="Triangle"/>
            <p:cNvSpPr/>
            <p:nvPr/>
          </p:nvSpPr>
          <p:spPr>
            <a:xfrm rot="18900000">
              <a:off x="531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2" name="Triangle"/>
            <p:cNvSpPr/>
            <p:nvPr/>
          </p:nvSpPr>
          <p:spPr>
            <a:xfrm rot="18900000">
              <a:off x="1254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3" name="Rectangle"/>
            <p:cNvSpPr/>
            <p:nvPr/>
          </p:nvSpPr>
          <p:spPr>
            <a:xfrm>
              <a:off x="-127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94" name="Rectangle"/>
            <p:cNvSpPr/>
            <p:nvPr/>
          </p:nvSpPr>
          <p:spPr>
            <a:xfrm>
              <a:off x="26162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96" name="Dingbat Check"/>
          <p:cNvSpPr/>
          <p:nvPr/>
        </p:nvSpPr>
        <p:spPr>
          <a:xfrm>
            <a:off x="6098882" y="289560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97" name="why haven't we noticed this yet for our Python programs?"/>
          <p:cNvSpPr txBox="1"/>
          <p:nvPr/>
        </p:nvSpPr>
        <p:spPr>
          <a:xfrm>
            <a:off x="2632893" y="6400800"/>
            <a:ext cx="773901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why haven't we noticed this yet for our Python programs?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Interpre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Interpreters</a:t>
            </a:r>
          </a:p>
        </p:txBody>
      </p:sp>
      <p:grpSp>
        <p:nvGrpSpPr>
          <p:cNvPr id="1236" name="Group"/>
          <p:cNvGrpSpPr/>
          <p:nvPr/>
        </p:nvGrpSpPr>
        <p:grpSpPr>
          <a:xfrm>
            <a:off x="2138833" y="1945927"/>
            <a:ext cx="8727134" cy="3322033"/>
            <a:chOff x="0" y="81567"/>
            <a:chExt cx="8727132" cy="3322032"/>
          </a:xfrm>
        </p:grpSpPr>
        <p:sp>
          <p:nvSpPr>
            <p:cNvPr id="1200" name="Rectangle"/>
            <p:cNvSpPr/>
            <p:nvPr/>
          </p:nvSpPr>
          <p:spPr>
            <a:xfrm>
              <a:off x="541575" y="1582251"/>
              <a:ext cx="1567473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1" name="Rectangle"/>
            <p:cNvSpPr/>
            <p:nvPr/>
          </p:nvSpPr>
          <p:spPr>
            <a:xfrm>
              <a:off x="0" y="1582251"/>
              <a:ext cx="2261705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2" name="Square"/>
            <p:cNvSpPr/>
            <p:nvPr/>
          </p:nvSpPr>
          <p:spPr>
            <a:xfrm>
              <a:off x="2921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3" name="Square"/>
            <p:cNvSpPr/>
            <p:nvPr/>
          </p:nvSpPr>
          <p:spPr>
            <a:xfrm>
              <a:off x="8763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4" name="Square"/>
            <p:cNvSpPr/>
            <p:nvPr/>
          </p:nvSpPr>
          <p:spPr>
            <a:xfrm>
              <a:off x="11684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5" name="Square"/>
            <p:cNvSpPr/>
            <p:nvPr/>
          </p:nvSpPr>
          <p:spPr>
            <a:xfrm>
              <a:off x="14605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6" name="Square"/>
            <p:cNvSpPr/>
            <p:nvPr/>
          </p:nvSpPr>
          <p:spPr>
            <a:xfrm>
              <a:off x="17526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7" name="Square"/>
            <p:cNvSpPr/>
            <p:nvPr/>
          </p:nvSpPr>
          <p:spPr>
            <a:xfrm>
              <a:off x="20447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8" name="CPU X"/>
            <p:cNvSpPr/>
            <p:nvPr/>
          </p:nvSpPr>
          <p:spPr>
            <a:xfrm>
              <a:off x="0" y="1861651"/>
              <a:ext cx="2335263" cy="759173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X</a:t>
              </a:r>
            </a:p>
          </p:txBody>
        </p:sp>
        <p:sp>
          <p:nvSpPr>
            <p:cNvPr id="1209" name="python.exe (X)"/>
            <p:cNvSpPr/>
            <p:nvPr/>
          </p:nvSpPr>
          <p:spPr>
            <a:xfrm>
              <a:off x="0" y="830867"/>
              <a:ext cx="2335263" cy="759174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python.exe (X)</a:t>
              </a:r>
            </a:p>
          </p:txBody>
        </p:sp>
        <p:sp>
          <p:nvSpPr>
            <p:cNvPr id="1210" name="CPU Y"/>
            <p:cNvSpPr/>
            <p:nvPr/>
          </p:nvSpPr>
          <p:spPr>
            <a:xfrm>
              <a:off x="6108700" y="1861651"/>
              <a:ext cx="2341265" cy="759173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Y</a:t>
              </a:r>
            </a:p>
          </p:txBody>
        </p:sp>
        <p:sp>
          <p:nvSpPr>
            <p:cNvPr id="1211" name="Triangle"/>
            <p:cNvSpPr/>
            <p:nvPr/>
          </p:nvSpPr>
          <p:spPr>
            <a:xfrm rot="8100000">
              <a:off x="6158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2" name="Triangle"/>
            <p:cNvSpPr/>
            <p:nvPr/>
          </p:nvSpPr>
          <p:spPr>
            <a:xfrm rot="8100000">
              <a:off x="6539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3" name="Triangle"/>
            <p:cNvSpPr/>
            <p:nvPr/>
          </p:nvSpPr>
          <p:spPr>
            <a:xfrm rot="8100000">
              <a:off x="69207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4" name="Triangle"/>
            <p:cNvSpPr/>
            <p:nvPr/>
          </p:nvSpPr>
          <p:spPr>
            <a:xfrm rot="8100000">
              <a:off x="73398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5" name="Triangle"/>
            <p:cNvSpPr/>
            <p:nvPr/>
          </p:nvSpPr>
          <p:spPr>
            <a:xfrm rot="8100000">
              <a:off x="7720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6" name="Triangle"/>
            <p:cNvSpPr/>
            <p:nvPr/>
          </p:nvSpPr>
          <p:spPr>
            <a:xfrm rot="8100000">
              <a:off x="8101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grpSp>
          <p:nvGrpSpPr>
            <p:cNvPr id="1227" name="Group"/>
            <p:cNvGrpSpPr/>
            <p:nvPr/>
          </p:nvGrpSpPr>
          <p:grpSpPr>
            <a:xfrm>
              <a:off x="5823743" y="780067"/>
              <a:ext cx="2903390" cy="1363465"/>
              <a:chOff x="0" y="0"/>
              <a:chExt cx="2903388" cy="1363464"/>
            </a:xfrm>
          </p:grpSpPr>
          <p:sp>
            <p:nvSpPr>
              <p:cNvPr id="1217" name="python.exe (Y)"/>
              <p:cNvSpPr/>
              <p:nvPr/>
            </p:nvSpPr>
            <p:spPr>
              <a:xfrm>
                <a:off x="284956" y="0"/>
                <a:ext cx="2341266" cy="902345"/>
              </a:xfrm>
              <a:prstGeom prst="rect">
                <a:avLst/>
              </a:pr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600" b="0">
                    <a:solidFill>
                      <a:srgbClr val="FFFFFF"/>
                    </a:solidFill>
                  </a:defRPr>
                </a:lvl1pPr>
              </a:lstStyle>
              <a:p>
                <a:r>
                  <a:t>python.exe (Y)</a:t>
                </a:r>
              </a:p>
            </p:txBody>
          </p:sp>
          <p:sp>
            <p:nvSpPr>
              <p:cNvPr id="1218" name="Triangle"/>
              <p:cNvSpPr/>
              <p:nvPr/>
            </p:nvSpPr>
            <p:spPr>
              <a:xfrm rot="18900000">
                <a:off x="24749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19" name="Triangle"/>
              <p:cNvSpPr/>
              <p:nvPr/>
            </p:nvSpPr>
            <p:spPr>
              <a:xfrm rot="18900000">
                <a:off x="20939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0" name="Triangle"/>
              <p:cNvSpPr/>
              <p:nvPr/>
            </p:nvSpPr>
            <p:spPr>
              <a:xfrm rot="18900000">
                <a:off x="17129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1" name="Triangle"/>
              <p:cNvSpPr/>
              <p:nvPr/>
            </p:nvSpPr>
            <p:spPr>
              <a:xfrm rot="18900000">
                <a:off x="13065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2" name="Triangle"/>
              <p:cNvSpPr/>
              <p:nvPr/>
            </p:nvSpPr>
            <p:spPr>
              <a:xfrm rot="18900000">
                <a:off x="9128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3" name="Triangle"/>
              <p:cNvSpPr/>
              <p:nvPr/>
            </p:nvSpPr>
            <p:spPr>
              <a:xfrm rot="18900000">
                <a:off x="5318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4" name="Triangle"/>
              <p:cNvSpPr/>
              <p:nvPr/>
            </p:nvSpPr>
            <p:spPr>
              <a:xfrm rot="18900000">
                <a:off x="1254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5" name="Rectangle"/>
              <p:cNvSpPr/>
              <p:nvPr/>
            </p:nvSpPr>
            <p:spPr>
              <a:xfrm>
                <a:off x="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26" name="Rectangle"/>
              <p:cNvSpPr/>
              <p:nvPr/>
            </p:nvSpPr>
            <p:spPr>
              <a:xfrm>
                <a:off x="261620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228" name="program.py"/>
            <p:cNvSpPr/>
            <p:nvPr/>
          </p:nvSpPr>
          <p:spPr>
            <a:xfrm>
              <a:off x="0" y="81567"/>
              <a:ext cx="2335263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29" name="program.py"/>
            <p:cNvSpPr/>
            <p:nvPr/>
          </p:nvSpPr>
          <p:spPr>
            <a:xfrm>
              <a:off x="6102002" y="81567"/>
              <a:ext cx="2354661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30" name="Line"/>
            <p:cNvSpPr/>
            <p:nvPr/>
          </p:nvSpPr>
          <p:spPr>
            <a:xfrm>
              <a:off x="2369666" y="459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1" name="Line"/>
            <p:cNvSpPr/>
            <p:nvPr/>
          </p:nvSpPr>
          <p:spPr>
            <a:xfrm>
              <a:off x="2369666" y="1348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2" name="Line"/>
            <p:cNvSpPr/>
            <p:nvPr/>
          </p:nvSpPr>
          <p:spPr>
            <a:xfrm>
              <a:off x="2369666" y="2364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3" name="same"/>
            <p:cNvSpPr/>
            <p:nvPr/>
          </p:nvSpPr>
          <p:spPr>
            <a:xfrm>
              <a:off x="4220816" y="228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3">
                      <a:hueOff val="362282"/>
                      <a:satOff val="31803"/>
                      <a:lumOff val="-18242"/>
                    </a:schemeClr>
                  </a:solidFill>
                </a:defRPr>
              </a:lvl1pPr>
            </a:lstStyle>
            <a:p>
              <a:r>
                <a:t>same</a:t>
              </a:r>
            </a:p>
          </p:txBody>
        </p:sp>
        <p:sp>
          <p:nvSpPr>
            <p:cNvPr id="1234" name="different"/>
            <p:cNvSpPr/>
            <p:nvPr/>
          </p:nvSpPr>
          <p:spPr>
            <a:xfrm>
              <a:off x="4220816" y="1117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  <p:sp>
          <p:nvSpPr>
            <p:cNvPr id="1235" name="different"/>
            <p:cNvSpPr/>
            <p:nvPr/>
          </p:nvSpPr>
          <p:spPr>
            <a:xfrm>
              <a:off x="4220816" y="2133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</p:grpSp>
      <p:sp>
        <p:nvSpPr>
          <p:cNvPr id="1237" name="Interpreters (such as python.exe) make it easier to run the same code on different machines"/>
          <p:cNvSpPr txBox="1"/>
          <p:nvPr/>
        </p:nvSpPr>
        <p:spPr>
          <a:xfrm>
            <a:off x="757361" y="6248399"/>
            <a:ext cx="115027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Interpreters</a:t>
            </a:r>
            <a:r>
              <a:rPr dirty="0"/>
              <a:t> (such as </a:t>
            </a:r>
            <a:r>
              <a:rPr dirty="0" err="1"/>
              <a:t>python.exe</a:t>
            </a:r>
            <a:r>
              <a:rPr dirty="0"/>
              <a:t>) make it easier to run the same code on different machines</a:t>
            </a:r>
          </a:p>
        </p:txBody>
      </p:sp>
      <p:sp>
        <p:nvSpPr>
          <p:cNvPr id="1238" name="A compiler is another tool for running the same code on different CPUs"/>
          <p:cNvSpPr txBox="1"/>
          <p:nvPr/>
        </p:nvSpPr>
        <p:spPr>
          <a:xfrm>
            <a:off x="1978347" y="7391399"/>
            <a:ext cx="90608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compiler</a:t>
            </a:r>
            <a:r>
              <a:t> is another tool for running the same code on different CPUs</a:t>
            </a:r>
          </a:p>
        </p:txBody>
      </p:sp>
      <p:sp>
        <p:nvSpPr>
          <p:cNvPr id="1239" name="python code"/>
          <p:cNvSpPr txBox="1"/>
          <p:nvPr/>
        </p:nvSpPr>
        <p:spPr>
          <a:xfrm>
            <a:off x="10794652" y="2438399"/>
            <a:ext cx="16516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python code</a:t>
            </a:r>
          </a:p>
        </p:txBody>
      </p:sp>
      <p:sp>
        <p:nvSpPr>
          <p:cNvPr id="1240" name="machine code"/>
          <p:cNvSpPr txBox="1"/>
          <p:nvPr/>
        </p:nvSpPr>
        <p:spPr>
          <a:xfrm>
            <a:off x="10794652" y="3428999"/>
            <a:ext cx="181823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machine code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Interpre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Interpreters</a:t>
            </a:r>
          </a:p>
        </p:txBody>
      </p:sp>
      <p:grpSp>
        <p:nvGrpSpPr>
          <p:cNvPr id="1279" name="Group"/>
          <p:cNvGrpSpPr/>
          <p:nvPr/>
        </p:nvGrpSpPr>
        <p:grpSpPr>
          <a:xfrm>
            <a:off x="2138833" y="1864359"/>
            <a:ext cx="8739834" cy="2620825"/>
            <a:chOff x="0" y="0"/>
            <a:chExt cx="8739832" cy="2620823"/>
          </a:xfrm>
        </p:grpSpPr>
        <p:sp>
          <p:nvSpPr>
            <p:cNvPr id="1243" name="Rectangle"/>
            <p:cNvSpPr/>
            <p:nvPr/>
          </p:nvSpPr>
          <p:spPr>
            <a:xfrm>
              <a:off x="0" y="1582251"/>
              <a:ext cx="223136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4" name="Square"/>
            <p:cNvSpPr/>
            <p:nvPr/>
          </p:nvSpPr>
          <p:spPr>
            <a:xfrm>
              <a:off x="2921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5" name="Square"/>
            <p:cNvSpPr/>
            <p:nvPr/>
          </p:nvSpPr>
          <p:spPr>
            <a:xfrm>
              <a:off x="5842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6" name="Square"/>
            <p:cNvSpPr/>
            <p:nvPr/>
          </p:nvSpPr>
          <p:spPr>
            <a:xfrm>
              <a:off x="8763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7" name="Square"/>
            <p:cNvSpPr/>
            <p:nvPr/>
          </p:nvSpPr>
          <p:spPr>
            <a:xfrm>
              <a:off x="11684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8" name="Square"/>
            <p:cNvSpPr/>
            <p:nvPr/>
          </p:nvSpPr>
          <p:spPr>
            <a:xfrm>
              <a:off x="14605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9" name="Square"/>
            <p:cNvSpPr/>
            <p:nvPr/>
          </p:nvSpPr>
          <p:spPr>
            <a:xfrm>
              <a:off x="17526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0" name="Square"/>
            <p:cNvSpPr/>
            <p:nvPr/>
          </p:nvSpPr>
          <p:spPr>
            <a:xfrm>
              <a:off x="20447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1" name="CPU X"/>
            <p:cNvSpPr/>
            <p:nvPr/>
          </p:nvSpPr>
          <p:spPr>
            <a:xfrm>
              <a:off x="0" y="1861651"/>
              <a:ext cx="2335263" cy="759173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X</a:t>
              </a:r>
            </a:p>
          </p:txBody>
        </p:sp>
        <p:sp>
          <p:nvSpPr>
            <p:cNvPr id="1252" name="python.exe (X)"/>
            <p:cNvSpPr/>
            <p:nvPr/>
          </p:nvSpPr>
          <p:spPr>
            <a:xfrm>
              <a:off x="0" y="830867"/>
              <a:ext cx="2335263" cy="759174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python.exe (X)</a:t>
              </a:r>
            </a:p>
          </p:txBody>
        </p:sp>
        <p:sp>
          <p:nvSpPr>
            <p:cNvPr id="1253" name="CPU Y"/>
            <p:cNvSpPr/>
            <p:nvPr/>
          </p:nvSpPr>
          <p:spPr>
            <a:xfrm>
              <a:off x="6101398" y="1861651"/>
              <a:ext cx="2360445" cy="759173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Y</a:t>
              </a:r>
            </a:p>
          </p:txBody>
        </p:sp>
        <p:sp>
          <p:nvSpPr>
            <p:cNvPr id="1254" name="Triangle"/>
            <p:cNvSpPr/>
            <p:nvPr/>
          </p:nvSpPr>
          <p:spPr>
            <a:xfrm rot="8100000">
              <a:off x="6158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5" name="Triangle"/>
            <p:cNvSpPr/>
            <p:nvPr/>
          </p:nvSpPr>
          <p:spPr>
            <a:xfrm rot="8100000">
              <a:off x="6539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6" name="Triangle"/>
            <p:cNvSpPr/>
            <p:nvPr/>
          </p:nvSpPr>
          <p:spPr>
            <a:xfrm rot="8100000">
              <a:off x="69207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7" name="Triangle"/>
            <p:cNvSpPr/>
            <p:nvPr/>
          </p:nvSpPr>
          <p:spPr>
            <a:xfrm rot="8100000">
              <a:off x="73398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8" name="Triangle"/>
            <p:cNvSpPr/>
            <p:nvPr/>
          </p:nvSpPr>
          <p:spPr>
            <a:xfrm rot="8100000">
              <a:off x="7720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9" name="Triangle"/>
            <p:cNvSpPr/>
            <p:nvPr/>
          </p:nvSpPr>
          <p:spPr>
            <a:xfrm rot="8100000">
              <a:off x="8101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grpSp>
          <p:nvGrpSpPr>
            <p:cNvPr id="1270" name="Group"/>
            <p:cNvGrpSpPr/>
            <p:nvPr/>
          </p:nvGrpSpPr>
          <p:grpSpPr>
            <a:xfrm>
              <a:off x="5811043" y="780067"/>
              <a:ext cx="2928790" cy="1363465"/>
              <a:chOff x="0" y="0"/>
              <a:chExt cx="2928788" cy="1363464"/>
            </a:xfrm>
          </p:grpSpPr>
          <p:sp>
            <p:nvSpPr>
              <p:cNvPr id="1260" name="python.exe (Y)"/>
              <p:cNvSpPr/>
              <p:nvPr/>
            </p:nvSpPr>
            <p:spPr>
              <a:xfrm>
                <a:off x="288555" y="0"/>
                <a:ext cx="2361833" cy="902345"/>
              </a:xfrm>
              <a:prstGeom prst="rect">
                <a:avLst/>
              </a:pr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600" b="0">
                    <a:solidFill>
                      <a:srgbClr val="FFFFFF"/>
                    </a:solidFill>
                  </a:defRPr>
                </a:lvl1pPr>
              </a:lstStyle>
              <a:p>
                <a:r>
                  <a:t>python.exe (Y)</a:t>
                </a:r>
              </a:p>
            </p:txBody>
          </p:sp>
          <p:sp>
            <p:nvSpPr>
              <p:cNvPr id="1261" name="Triangle"/>
              <p:cNvSpPr/>
              <p:nvPr/>
            </p:nvSpPr>
            <p:spPr>
              <a:xfrm rot="18900000">
                <a:off x="24876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2" name="Triangle"/>
              <p:cNvSpPr/>
              <p:nvPr/>
            </p:nvSpPr>
            <p:spPr>
              <a:xfrm rot="18900000">
                <a:off x="21066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3" name="Triangle"/>
              <p:cNvSpPr/>
              <p:nvPr/>
            </p:nvSpPr>
            <p:spPr>
              <a:xfrm rot="18900000">
                <a:off x="17256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4" name="Triangle"/>
              <p:cNvSpPr/>
              <p:nvPr/>
            </p:nvSpPr>
            <p:spPr>
              <a:xfrm rot="18900000">
                <a:off x="13192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5" name="Triangle"/>
              <p:cNvSpPr/>
              <p:nvPr/>
            </p:nvSpPr>
            <p:spPr>
              <a:xfrm rot="18900000">
                <a:off x="9255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6" name="Triangle"/>
              <p:cNvSpPr/>
              <p:nvPr/>
            </p:nvSpPr>
            <p:spPr>
              <a:xfrm rot="18900000">
                <a:off x="5445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7" name="Triangle"/>
              <p:cNvSpPr/>
              <p:nvPr/>
            </p:nvSpPr>
            <p:spPr>
              <a:xfrm rot="18900000">
                <a:off x="1381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8" name="Rectangle"/>
              <p:cNvSpPr/>
              <p:nvPr/>
            </p:nvSpPr>
            <p:spPr>
              <a:xfrm>
                <a:off x="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69" name="Rectangle"/>
              <p:cNvSpPr/>
              <p:nvPr/>
            </p:nvSpPr>
            <p:spPr>
              <a:xfrm>
                <a:off x="264160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271" name="program.py"/>
            <p:cNvSpPr/>
            <p:nvPr/>
          </p:nvSpPr>
          <p:spPr>
            <a:xfrm>
              <a:off x="0" y="81567"/>
              <a:ext cx="2335263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72" name="program.py"/>
            <p:cNvSpPr/>
            <p:nvPr/>
          </p:nvSpPr>
          <p:spPr>
            <a:xfrm>
              <a:off x="6102002" y="81567"/>
              <a:ext cx="2354661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73" name="Line"/>
            <p:cNvSpPr/>
            <p:nvPr/>
          </p:nvSpPr>
          <p:spPr>
            <a:xfrm>
              <a:off x="2369666" y="459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4" name="Line"/>
            <p:cNvSpPr/>
            <p:nvPr/>
          </p:nvSpPr>
          <p:spPr>
            <a:xfrm>
              <a:off x="2369666" y="1348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5" name="Line"/>
            <p:cNvSpPr/>
            <p:nvPr/>
          </p:nvSpPr>
          <p:spPr>
            <a:xfrm>
              <a:off x="2369666" y="2364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6" name="same"/>
            <p:cNvSpPr txBox="1"/>
            <p:nvPr/>
          </p:nvSpPr>
          <p:spPr>
            <a:xfrm>
              <a:off x="3849490" y="-1"/>
              <a:ext cx="742653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3">
                      <a:hueOff val="362282"/>
                      <a:satOff val="31803"/>
                      <a:lumOff val="-18242"/>
                    </a:schemeClr>
                  </a:solidFill>
                </a:defRPr>
              </a:lvl1pPr>
            </a:lstStyle>
            <a:p>
              <a:r>
                <a:t>same</a:t>
              </a:r>
            </a:p>
          </p:txBody>
        </p:sp>
        <p:sp>
          <p:nvSpPr>
            <p:cNvPr id="1277" name="different"/>
            <p:cNvSpPr txBox="1"/>
            <p:nvPr/>
          </p:nvSpPr>
          <p:spPr>
            <a:xfrm>
              <a:off x="3647605" y="888999"/>
              <a:ext cx="1146424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  <p:sp>
          <p:nvSpPr>
            <p:cNvPr id="1278" name="different"/>
            <p:cNvSpPr txBox="1"/>
            <p:nvPr/>
          </p:nvSpPr>
          <p:spPr>
            <a:xfrm>
              <a:off x="3647605" y="1904999"/>
              <a:ext cx="1146424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</p:grpSp>
      <p:sp>
        <p:nvSpPr>
          <p:cNvPr id="1280" name="Interpreters (such as python.exe) make it easier to run the same code on different machines"/>
          <p:cNvSpPr txBox="1"/>
          <p:nvPr/>
        </p:nvSpPr>
        <p:spPr>
          <a:xfrm>
            <a:off x="757361" y="6248399"/>
            <a:ext cx="115027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Interpreters</a:t>
            </a:r>
            <a:r>
              <a:t> (such as python.exe) make it easier to run the same code on different machines</a:t>
            </a:r>
          </a:p>
        </p:txBody>
      </p:sp>
      <p:sp>
        <p:nvSpPr>
          <p:cNvPr id="1281" name="python code"/>
          <p:cNvSpPr txBox="1"/>
          <p:nvPr/>
        </p:nvSpPr>
        <p:spPr>
          <a:xfrm>
            <a:off x="10794652" y="2438399"/>
            <a:ext cx="16516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python code</a:t>
            </a:r>
          </a:p>
        </p:txBody>
      </p:sp>
      <p:sp>
        <p:nvSpPr>
          <p:cNvPr id="1282" name="machine code"/>
          <p:cNvSpPr txBox="1"/>
          <p:nvPr/>
        </p:nvSpPr>
        <p:spPr>
          <a:xfrm>
            <a:off x="10794652" y="3428999"/>
            <a:ext cx="181823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machine code</a:t>
            </a:r>
          </a:p>
        </p:txBody>
      </p:sp>
      <p:sp>
        <p:nvSpPr>
          <p:cNvPr id="1283" name="Discuss: if all CPUs had the instruction set,…"/>
          <p:cNvSpPr txBox="1"/>
          <p:nvPr/>
        </p:nvSpPr>
        <p:spPr>
          <a:xfrm>
            <a:off x="1533475" y="7420768"/>
            <a:ext cx="9937850" cy="149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i="0">
                <a:latin typeface="Gill Sans"/>
                <a:ea typeface="Gill Sans"/>
                <a:cs typeface="Gill Sans"/>
                <a:sym typeface="Gill Sans"/>
              </a:rPr>
              <a:t>Discuss:</a:t>
            </a:r>
            <a:r>
              <a:t> if all CPUs had the instruction set,</a:t>
            </a:r>
          </a:p>
          <a:p>
            <a: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would we still need a Python interpreter?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7050" y="1701356"/>
            <a:ext cx="4298011" cy="2669292"/>
          </a:xfrm>
          <a:prstGeom prst="rect">
            <a:avLst/>
          </a:prstGeom>
          <a:ln w="12700">
            <a:miter lim="400000"/>
          </a:ln>
        </p:spPr>
      </p:pic>
      <p:sp>
        <p:nvSpPr>
          <p:cNvPr id="1302" name="1"/>
          <p:cNvSpPr/>
          <p:nvPr/>
        </p:nvSpPr>
        <p:spPr>
          <a:xfrm>
            <a:off x="1498600" y="4019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303" name="Hardware"/>
          <p:cNvSpPr txBox="1"/>
          <p:nvPr/>
        </p:nvSpPr>
        <p:spPr>
          <a:xfrm>
            <a:off x="2819400" y="4241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1304" name="2"/>
          <p:cNvSpPr/>
          <p:nvPr/>
        </p:nvSpPr>
        <p:spPr>
          <a:xfrm>
            <a:off x="1498600" y="5162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305" name="Operating System"/>
          <p:cNvSpPr txBox="1"/>
          <p:nvPr/>
        </p:nvSpPr>
        <p:spPr>
          <a:xfrm>
            <a:off x="2819400" y="5384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1306" name="3"/>
          <p:cNvSpPr/>
          <p:nvPr/>
        </p:nvSpPr>
        <p:spPr>
          <a:xfrm>
            <a:off x="1498600" y="6305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1307" name="Dependencies"/>
          <p:cNvSpPr txBox="1"/>
          <p:nvPr/>
        </p:nvSpPr>
        <p:spPr>
          <a:xfrm>
            <a:off x="2819400" y="6527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pic>
        <p:nvPicPr>
          <p:cNvPr id="131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087" y="3262287"/>
            <a:ext cx="1705026" cy="1705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1" name="Image" descr="Image"/>
          <p:cNvPicPr>
            <a:picLocks noChangeAspect="1"/>
          </p:cNvPicPr>
          <p:nvPr/>
        </p:nvPicPr>
        <p:blipFill>
          <a:blip r:embed="rId4"/>
          <a:srcRect l="39160" t="22059" r="39159" b="22045"/>
          <a:stretch>
            <a:fillRect/>
          </a:stretch>
        </p:blipFill>
        <p:spPr>
          <a:xfrm>
            <a:off x="8580735" y="4382305"/>
            <a:ext cx="1348185" cy="1955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7" extrusionOk="0">
                <a:moveTo>
                  <a:pt x="10759" y="1"/>
                </a:moveTo>
                <a:cubicBezTo>
                  <a:pt x="10270" y="-8"/>
                  <a:pt x="9774" y="35"/>
                  <a:pt x="9417" y="128"/>
                </a:cubicBezTo>
                <a:cubicBezTo>
                  <a:pt x="8690" y="317"/>
                  <a:pt x="7962" y="770"/>
                  <a:pt x="7618" y="1253"/>
                </a:cubicBezTo>
                <a:cubicBezTo>
                  <a:pt x="7346" y="1634"/>
                  <a:pt x="7346" y="1637"/>
                  <a:pt x="7293" y="3375"/>
                </a:cubicBezTo>
                <a:cubicBezTo>
                  <a:pt x="7259" y="4484"/>
                  <a:pt x="7195" y="5187"/>
                  <a:pt x="7122" y="5305"/>
                </a:cubicBezTo>
                <a:cubicBezTo>
                  <a:pt x="6782" y="5850"/>
                  <a:pt x="6101" y="6711"/>
                  <a:pt x="5182" y="7755"/>
                </a:cubicBezTo>
                <a:cubicBezTo>
                  <a:pt x="3700" y="9440"/>
                  <a:pt x="3374" y="9943"/>
                  <a:pt x="3326" y="10599"/>
                </a:cubicBezTo>
                <a:cubicBezTo>
                  <a:pt x="3289" y="11096"/>
                  <a:pt x="3260" y="11149"/>
                  <a:pt x="2849" y="11553"/>
                </a:cubicBezTo>
                <a:cubicBezTo>
                  <a:pt x="2446" y="11950"/>
                  <a:pt x="1954" y="12229"/>
                  <a:pt x="1819" y="12135"/>
                </a:cubicBezTo>
                <a:cubicBezTo>
                  <a:pt x="1787" y="12114"/>
                  <a:pt x="1679" y="12120"/>
                  <a:pt x="1583" y="12149"/>
                </a:cubicBezTo>
                <a:cubicBezTo>
                  <a:pt x="1487" y="12177"/>
                  <a:pt x="1387" y="12209"/>
                  <a:pt x="1361" y="12214"/>
                </a:cubicBezTo>
                <a:cubicBezTo>
                  <a:pt x="541" y="12384"/>
                  <a:pt x="487" y="12406"/>
                  <a:pt x="369" y="12643"/>
                </a:cubicBezTo>
                <a:cubicBezTo>
                  <a:pt x="303" y="12776"/>
                  <a:pt x="270" y="13049"/>
                  <a:pt x="292" y="13251"/>
                </a:cubicBezTo>
                <a:cubicBezTo>
                  <a:pt x="350" y="13773"/>
                  <a:pt x="335" y="14129"/>
                  <a:pt x="248" y="14323"/>
                </a:cubicBezTo>
                <a:cubicBezTo>
                  <a:pt x="207" y="14415"/>
                  <a:pt x="153" y="14663"/>
                  <a:pt x="127" y="14870"/>
                </a:cubicBezTo>
                <a:cubicBezTo>
                  <a:pt x="84" y="15209"/>
                  <a:pt x="100" y="15257"/>
                  <a:pt x="305" y="15356"/>
                </a:cubicBezTo>
                <a:cubicBezTo>
                  <a:pt x="679" y="15537"/>
                  <a:pt x="2188" y="15835"/>
                  <a:pt x="3376" y="15964"/>
                </a:cubicBezTo>
                <a:cubicBezTo>
                  <a:pt x="3547" y="15983"/>
                  <a:pt x="3811" y="16031"/>
                  <a:pt x="3961" y="16074"/>
                </a:cubicBezTo>
                <a:cubicBezTo>
                  <a:pt x="4112" y="16116"/>
                  <a:pt x="4283" y="16161"/>
                  <a:pt x="4343" y="16170"/>
                </a:cubicBezTo>
                <a:cubicBezTo>
                  <a:pt x="4403" y="16179"/>
                  <a:pt x="4601" y="16231"/>
                  <a:pt x="4782" y="16284"/>
                </a:cubicBezTo>
                <a:cubicBezTo>
                  <a:pt x="5435" y="16476"/>
                  <a:pt x="5738" y="16520"/>
                  <a:pt x="6378" y="16520"/>
                </a:cubicBezTo>
                <a:cubicBezTo>
                  <a:pt x="7201" y="16520"/>
                  <a:pt x="7588" y="16369"/>
                  <a:pt x="8037" y="15886"/>
                </a:cubicBezTo>
                <a:cubicBezTo>
                  <a:pt x="8219" y="15690"/>
                  <a:pt x="8471" y="15497"/>
                  <a:pt x="8590" y="15452"/>
                </a:cubicBezTo>
                <a:cubicBezTo>
                  <a:pt x="8710" y="15407"/>
                  <a:pt x="9310" y="15358"/>
                  <a:pt x="9926" y="15343"/>
                </a:cubicBezTo>
                <a:cubicBezTo>
                  <a:pt x="10746" y="15322"/>
                  <a:pt x="11143" y="15342"/>
                  <a:pt x="11732" y="15430"/>
                </a:cubicBezTo>
                <a:cubicBezTo>
                  <a:pt x="11795" y="15440"/>
                  <a:pt x="11847" y="15445"/>
                  <a:pt x="11916" y="15457"/>
                </a:cubicBezTo>
                <a:cubicBezTo>
                  <a:pt x="12933" y="15624"/>
                  <a:pt x="13184" y="15721"/>
                  <a:pt x="13366" y="16017"/>
                </a:cubicBezTo>
                <a:cubicBezTo>
                  <a:pt x="13535" y="16292"/>
                  <a:pt x="13799" y="16457"/>
                  <a:pt x="14269" y="16573"/>
                </a:cubicBezTo>
                <a:cubicBezTo>
                  <a:pt x="14718" y="16683"/>
                  <a:pt x="15292" y="16692"/>
                  <a:pt x="15782" y="16599"/>
                </a:cubicBezTo>
                <a:cubicBezTo>
                  <a:pt x="15982" y="16561"/>
                  <a:pt x="16169" y="16535"/>
                  <a:pt x="16195" y="16546"/>
                </a:cubicBezTo>
                <a:cubicBezTo>
                  <a:pt x="16222" y="16557"/>
                  <a:pt x="16311" y="16503"/>
                  <a:pt x="16392" y="16424"/>
                </a:cubicBezTo>
                <a:cubicBezTo>
                  <a:pt x="16550" y="16269"/>
                  <a:pt x="17970" y="15483"/>
                  <a:pt x="18459" y="15282"/>
                </a:cubicBezTo>
                <a:cubicBezTo>
                  <a:pt x="19425" y="14883"/>
                  <a:pt x="20523" y="14300"/>
                  <a:pt x="20627" y="14126"/>
                </a:cubicBezTo>
                <a:cubicBezTo>
                  <a:pt x="20802" y="13836"/>
                  <a:pt x="20669" y="13671"/>
                  <a:pt x="19870" y="13146"/>
                </a:cubicBezTo>
                <a:cubicBezTo>
                  <a:pt x="19194" y="12702"/>
                  <a:pt x="19138" y="12638"/>
                  <a:pt x="19006" y="12240"/>
                </a:cubicBezTo>
                <a:cubicBezTo>
                  <a:pt x="18908" y="11947"/>
                  <a:pt x="18777" y="11751"/>
                  <a:pt x="18580" y="11610"/>
                </a:cubicBezTo>
                <a:lnTo>
                  <a:pt x="18287" y="11405"/>
                </a:lnTo>
                <a:lnTo>
                  <a:pt x="18453" y="10954"/>
                </a:lnTo>
                <a:cubicBezTo>
                  <a:pt x="18803" y="9978"/>
                  <a:pt x="18367" y="9257"/>
                  <a:pt x="15922" y="6740"/>
                </a:cubicBezTo>
                <a:cubicBezTo>
                  <a:pt x="15045" y="5838"/>
                  <a:pt x="14253" y="4955"/>
                  <a:pt x="14160" y="4775"/>
                </a:cubicBezTo>
                <a:cubicBezTo>
                  <a:pt x="14035" y="4532"/>
                  <a:pt x="13969" y="4103"/>
                  <a:pt x="13913" y="3108"/>
                </a:cubicBezTo>
                <a:cubicBezTo>
                  <a:pt x="13871" y="2371"/>
                  <a:pt x="13794" y="1679"/>
                  <a:pt x="13741" y="1568"/>
                </a:cubicBezTo>
                <a:cubicBezTo>
                  <a:pt x="13433" y="919"/>
                  <a:pt x="12821" y="406"/>
                  <a:pt x="12075" y="176"/>
                </a:cubicBezTo>
                <a:cubicBezTo>
                  <a:pt x="11732" y="70"/>
                  <a:pt x="11248" y="10"/>
                  <a:pt x="10759" y="1"/>
                </a:cubicBezTo>
                <a:close/>
                <a:moveTo>
                  <a:pt x="5596" y="17561"/>
                </a:moveTo>
                <a:cubicBezTo>
                  <a:pt x="5383" y="17551"/>
                  <a:pt x="5161" y="17609"/>
                  <a:pt x="5055" y="17745"/>
                </a:cubicBezTo>
                <a:cubicBezTo>
                  <a:pt x="4907" y="17936"/>
                  <a:pt x="5022" y="18202"/>
                  <a:pt x="5284" y="18275"/>
                </a:cubicBezTo>
                <a:cubicBezTo>
                  <a:pt x="5403" y="18308"/>
                  <a:pt x="5556" y="18321"/>
                  <a:pt x="5627" y="18305"/>
                </a:cubicBezTo>
                <a:cubicBezTo>
                  <a:pt x="5699" y="18289"/>
                  <a:pt x="5799" y="18275"/>
                  <a:pt x="5850" y="18275"/>
                </a:cubicBezTo>
                <a:cubicBezTo>
                  <a:pt x="5986" y="18275"/>
                  <a:pt x="6145" y="17942"/>
                  <a:pt x="6079" y="17798"/>
                </a:cubicBezTo>
                <a:cubicBezTo>
                  <a:pt x="6012" y="17653"/>
                  <a:pt x="5808" y="17572"/>
                  <a:pt x="5596" y="17561"/>
                </a:cubicBezTo>
                <a:close/>
                <a:moveTo>
                  <a:pt x="1119" y="17807"/>
                </a:moveTo>
                <a:cubicBezTo>
                  <a:pt x="77" y="17807"/>
                  <a:pt x="0" y="17813"/>
                  <a:pt x="0" y="17933"/>
                </a:cubicBezTo>
                <a:cubicBezTo>
                  <a:pt x="0" y="18031"/>
                  <a:pt x="81" y="18071"/>
                  <a:pt x="318" y="18087"/>
                </a:cubicBezTo>
                <a:lnTo>
                  <a:pt x="629" y="18108"/>
                </a:lnTo>
                <a:lnTo>
                  <a:pt x="661" y="19649"/>
                </a:lnTo>
                <a:cubicBezTo>
                  <a:pt x="684" y="20983"/>
                  <a:pt x="666" y="21197"/>
                  <a:pt x="534" y="21263"/>
                </a:cubicBezTo>
                <a:cubicBezTo>
                  <a:pt x="450" y="21306"/>
                  <a:pt x="295" y="21326"/>
                  <a:pt x="191" y="21307"/>
                </a:cubicBezTo>
                <a:cubicBezTo>
                  <a:pt x="60" y="21284"/>
                  <a:pt x="0" y="21307"/>
                  <a:pt x="0" y="21382"/>
                </a:cubicBezTo>
                <a:cubicBezTo>
                  <a:pt x="0" y="21478"/>
                  <a:pt x="224" y="21487"/>
                  <a:pt x="2041" y="21487"/>
                </a:cubicBezTo>
                <a:lnTo>
                  <a:pt x="4089" y="21487"/>
                </a:lnTo>
                <a:lnTo>
                  <a:pt x="4089" y="20988"/>
                </a:lnTo>
                <a:lnTo>
                  <a:pt x="4089" y="20485"/>
                </a:lnTo>
                <a:lnTo>
                  <a:pt x="3809" y="20485"/>
                </a:lnTo>
                <a:cubicBezTo>
                  <a:pt x="3550" y="20485"/>
                  <a:pt x="3524" y="20507"/>
                  <a:pt x="3478" y="20787"/>
                </a:cubicBezTo>
                <a:cubicBezTo>
                  <a:pt x="3406" y="21230"/>
                  <a:pt x="3295" y="21290"/>
                  <a:pt x="2537" y="21290"/>
                </a:cubicBezTo>
                <a:cubicBezTo>
                  <a:pt x="2161" y="21290"/>
                  <a:pt x="1835" y="21253"/>
                  <a:pt x="1768" y="21207"/>
                </a:cubicBezTo>
                <a:cubicBezTo>
                  <a:pt x="1684" y="21149"/>
                  <a:pt x="1653" y="20715"/>
                  <a:pt x="1653" y="19679"/>
                </a:cubicBezTo>
                <a:cubicBezTo>
                  <a:pt x="1653" y="18182"/>
                  <a:pt x="1679" y="18073"/>
                  <a:pt x="2060" y="18073"/>
                </a:cubicBezTo>
                <a:cubicBezTo>
                  <a:pt x="2170" y="18073"/>
                  <a:pt x="2238" y="18022"/>
                  <a:pt x="2238" y="17938"/>
                </a:cubicBezTo>
                <a:cubicBezTo>
                  <a:pt x="2238" y="17812"/>
                  <a:pt x="2173" y="17807"/>
                  <a:pt x="1119" y="17807"/>
                </a:cubicBezTo>
                <a:close/>
                <a:moveTo>
                  <a:pt x="20996" y="18542"/>
                </a:moveTo>
                <a:cubicBezTo>
                  <a:pt x="20758" y="18542"/>
                  <a:pt x="20719" y="18562"/>
                  <a:pt x="20805" y="18634"/>
                </a:cubicBezTo>
                <a:cubicBezTo>
                  <a:pt x="20865" y="18683"/>
                  <a:pt x="20885" y="18741"/>
                  <a:pt x="20850" y="18765"/>
                </a:cubicBezTo>
                <a:cubicBezTo>
                  <a:pt x="20814" y="18789"/>
                  <a:pt x="20970" y="18809"/>
                  <a:pt x="21193" y="18809"/>
                </a:cubicBezTo>
                <a:cubicBezTo>
                  <a:pt x="21495" y="18809"/>
                  <a:pt x="21600" y="18781"/>
                  <a:pt x="21600" y="18704"/>
                </a:cubicBezTo>
                <a:cubicBezTo>
                  <a:pt x="21600" y="18646"/>
                  <a:pt x="21561" y="18617"/>
                  <a:pt x="21511" y="18638"/>
                </a:cubicBezTo>
                <a:cubicBezTo>
                  <a:pt x="21461" y="18659"/>
                  <a:pt x="21392" y="18649"/>
                  <a:pt x="21358" y="18612"/>
                </a:cubicBezTo>
                <a:cubicBezTo>
                  <a:pt x="21325" y="18574"/>
                  <a:pt x="21160" y="18542"/>
                  <a:pt x="20996" y="18542"/>
                </a:cubicBezTo>
                <a:close/>
                <a:moveTo>
                  <a:pt x="5729" y="18804"/>
                </a:moveTo>
                <a:cubicBezTo>
                  <a:pt x="5595" y="18778"/>
                  <a:pt x="5373" y="18841"/>
                  <a:pt x="5011" y="18936"/>
                </a:cubicBezTo>
                <a:cubicBezTo>
                  <a:pt x="4451" y="19081"/>
                  <a:pt x="4316" y="19257"/>
                  <a:pt x="4737" y="19290"/>
                </a:cubicBezTo>
                <a:lnTo>
                  <a:pt x="5011" y="19312"/>
                </a:lnTo>
                <a:lnTo>
                  <a:pt x="5036" y="20240"/>
                </a:lnTo>
                <a:cubicBezTo>
                  <a:pt x="5064" y="21207"/>
                  <a:pt x="5019" y="21355"/>
                  <a:pt x="4661" y="21355"/>
                </a:cubicBezTo>
                <a:cubicBezTo>
                  <a:pt x="4560" y="21355"/>
                  <a:pt x="4476" y="21403"/>
                  <a:pt x="4476" y="21460"/>
                </a:cubicBezTo>
                <a:cubicBezTo>
                  <a:pt x="4476" y="21548"/>
                  <a:pt x="4636" y="21562"/>
                  <a:pt x="5500" y="21552"/>
                </a:cubicBezTo>
                <a:cubicBezTo>
                  <a:pt x="6296" y="21544"/>
                  <a:pt x="6518" y="21519"/>
                  <a:pt x="6518" y="21447"/>
                </a:cubicBezTo>
                <a:cubicBezTo>
                  <a:pt x="6518" y="21396"/>
                  <a:pt x="6442" y="21355"/>
                  <a:pt x="6346" y="21355"/>
                </a:cubicBezTo>
                <a:cubicBezTo>
                  <a:pt x="5973" y="21355"/>
                  <a:pt x="5933" y="21236"/>
                  <a:pt x="5933" y="20003"/>
                </a:cubicBezTo>
                <a:cubicBezTo>
                  <a:pt x="5933" y="19149"/>
                  <a:pt x="5953" y="18848"/>
                  <a:pt x="5729" y="18804"/>
                </a:cubicBezTo>
                <a:close/>
                <a:moveTo>
                  <a:pt x="15553" y="18804"/>
                </a:moveTo>
                <a:cubicBezTo>
                  <a:pt x="15419" y="18778"/>
                  <a:pt x="15202" y="18841"/>
                  <a:pt x="14841" y="18936"/>
                </a:cubicBezTo>
                <a:cubicBezTo>
                  <a:pt x="14281" y="19082"/>
                  <a:pt x="14172" y="19194"/>
                  <a:pt x="14561" y="19224"/>
                </a:cubicBezTo>
                <a:lnTo>
                  <a:pt x="14834" y="19246"/>
                </a:lnTo>
                <a:lnTo>
                  <a:pt x="14866" y="20073"/>
                </a:lnTo>
                <a:cubicBezTo>
                  <a:pt x="14889" y="20775"/>
                  <a:pt x="14865" y="20922"/>
                  <a:pt x="14726" y="21027"/>
                </a:cubicBezTo>
                <a:cubicBezTo>
                  <a:pt x="14491" y="21206"/>
                  <a:pt x="13848" y="21198"/>
                  <a:pt x="13556" y="21010"/>
                </a:cubicBezTo>
                <a:cubicBezTo>
                  <a:pt x="13340" y="20870"/>
                  <a:pt x="13328" y="20823"/>
                  <a:pt x="13328" y="19837"/>
                </a:cubicBezTo>
                <a:cubicBezTo>
                  <a:pt x="13328" y="18660"/>
                  <a:pt x="13376" y="18708"/>
                  <a:pt x="12386" y="18922"/>
                </a:cubicBezTo>
                <a:cubicBezTo>
                  <a:pt x="11850" y="19039"/>
                  <a:pt x="11704" y="19187"/>
                  <a:pt x="12088" y="19224"/>
                </a:cubicBezTo>
                <a:cubicBezTo>
                  <a:pt x="12300" y="19245"/>
                  <a:pt x="12307" y="19273"/>
                  <a:pt x="12355" y="20183"/>
                </a:cubicBezTo>
                <a:cubicBezTo>
                  <a:pt x="12404" y="21129"/>
                  <a:pt x="12483" y="21348"/>
                  <a:pt x="12819" y="21482"/>
                </a:cubicBezTo>
                <a:cubicBezTo>
                  <a:pt x="13092" y="21592"/>
                  <a:pt x="13834" y="21561"/>
                  <a:pt x="14281" y="21421"/>
                </a:cubicBezTo>
                <a:cubicBezTo>
                  <a:pt x="14693" y="21293"/>
                  <a:pt x="14697" y="21295"/>
                  <a:pt x="14815" y="21425"/>
                </a:cubicBezTo>
                <a:cubicBezTo>
                  <a:pt x="14916" y="21536"/>
                  <a:pt x="15044" y="21557"/>
                  <a:pt x="15629" y="21557"/>
                </a:cubicBezTo>
                <a:cubicBezTo>
                  <a:pt x="16158" y="21557"/>
                  <a:pt x="16337" y="21532"/>
                  <a:pt x="16380" y="21456"/>
                </a:cubicBezTo>
                <a:cubicBezTo>
                  <a:pt x="16419" y="21385"/>
                  <a:pt x="16371" y="21355"/>
                  <a:pt x="16214" y="21355"/>
                </a:cubicBezTo>
                <a:cubicBezTo>
                  <a:pt x="15791" y="21355"/>
                  <a:pt x="15763" y="21263"/>
                  <a:pt x="15763" y="20003"/>
                </a:cubicBezTo>
                <a:cubicBezTo>
                  <a:pt x="15763" y="19150"/>
                  <a:pt x="15776" y="18849"/>
                  <a:pt x="15553" y="18804"/>
                </a:cubicBezTo>
                <a:close/>
                <a:moveTo>
                  <a:pt x="17613" y="18809"/>
                </a:moveTo>
                <a:cubicBezTo>
                  <a:pt x="16819" y="18809"/>
                  <a:pt x="16634" y="18828"/>
                  <a:pt x="16634" y="18909"/>
                </a:cubicBezTo>
                <a:cubicBezTo>
                  <a:pt x="16634" y="18964"/>
                  <a:pt x="16740" y="19027"/>
                  <a:pt x="16869" y="19049"/>
                </a:cubicBezTo>
                <a:cubicBezTo>
                  <a:pt x="17020" y="19075"/>
                  <a:pt x="17300" y="19283"/>
                  <a:pt x="17651" y="19636"/>
                </a:cubicBezTo>
                <a:cubicBezTo>
                  <a:pt x="17951" y="19936"/>
                  <a:pt x="18192" y="20209"/>
                  <a:pt x="18192" y="20240"/>
                </a:cubicBezTo>
                <a:cubicBezTo>
                  <a:pt x="18192" y="20270"/>
                  <a:pt x="17940" y="20519"/>
                  <a:pt x="17632" y="20795"/>
                </a:cubicBezTo>
                <a:cubicBezTo>
                  <a:pt x="17243" y="21144"/>
                  <a:pt x="16997" y="21308"/>
                  <a:pt x="16812" y="21334"/>
                </a:cubicBezTo>
                <a:cubicBezTo>
                  <a:pt x="16666" y="21354"/>
                  <a:pt x="16567" y="21397"/>
                  <a:pt x="16596" y="21430"/>
                </a:cubicBezTo>
                <a:cubicBezTo>
                  <a:pt x="16670" y="21512"/>
                  <a:pt x="18192" y="21504"/>
                  <a:pt x="18192" y="21421"/>
                </a:cubicBezTo>
                <a:cubicBezTo>
                  <a:pt x="18192" y="21384"/>
                  <a:pt x="18129" y="21355"/>
                  <a:pt x="18052" y="21355"/>
                </a:cubicBezTo>
                <a:cubicBezTo>
                  <a:pt x="17766" y="21355"/>
                  <a:pt x="17798" y="21203"/>
                  <a:pt x="18154" y="20848"/>
                </a:cubicBezTo>
                <a:cubicBezTo>
                  <a:pt x="18355" y="20647"/>
                  <a:pt x="18531" y="20485"/>
                  <a:pt x="18548" y="20485"/>
                </a:cubicBezTo>
                <a:cubicBezTo>
                  <a:pt x="18565" y="20485"/>
                  <a:pt x="18743" y="20654"/>
                  <a:pt x="18942" y="20861"/>
                </a:cubicBezTo>
                <a:cubicBezTo>
                  <a:pt x="19275" y="21206"/>
                  <a:pt x="19292" y="21243"/>
                  <a:pt x="19139" y="21320"/>
                </a:cubicBezTo>
                <a:cubicBezTo>
                  <a:pt x="19048" y="21367"/>
                  <a:pt x="18974" y="21436"/>
                  <a:pt x="18974" y="21478"/>
                </a:cubicBezTo>
                <a:cubicBezTo>
                  <a:pt x="18974" y="21530"/>
                  <a:pt x="19269" y="21557"/>
                  <a:pt x="19896" y="21557"/>
                </a:cubicBezTo>
                <a:cubicBezTo>
                  <a:pt x="20575" y="21557"/>
                  <a:pt x="20818" y="21531"/>
                  <a:pt x="20818" y="21469"/>
                </a:cubicBezTo>
                <a:cubicBezTo>
                  <a:pt x="20818" y="21423"/>
                  <a:pt x="20726" y="21357"/>
                  <a:pt x="20608" y="21320"/>
                </a:cubicBezTo>
                <a:cubicBezTo>
                  <a:pt x="20490" y="21284"/>
                  <a:pt x="20117" y="20993"/>
                  <a:pt x="19781" y="20673"/>
                </a:cubicBezTo>
                <a:lnTo>
                  <a:pt x="19171" y="20091"/>
                </a:lnTo>
                <a:lnTo>
                  <a:pt x="19686" y="19636"/>
                </a:lnTo>
                <a:cubicBezTo>
                  <a:pt x="19967" y="19385"/>
                  <a:pt x="20316" y="19137"/>
                  <a:pt x="20462" y="19089"/>
                </a:cubicBezTo>
                <a:cubicBezTo>
                  <a:pt x="20871" y="18953"/>
                  <a:pt x="20682" y="18879"/>
                  <a:pt x="19940" y="18879"/>
                </a:cubicBezTo>
                <a:cubicBezTo>
                  <a:pt x="19430" y="18879"/>
                  <a:pt x="19266" y="18901"/>
                  <a:pt x="19266" y="18971"/>
                </a:cubicBezTo>
                <a:cubicBezTo>
                  <a:pt x="19266" y="19021"/>
                  <a:pt x="19358" y="19077"/>
                  <a:pt x="19470" y="19097"/>
                </a:cubicBezTo>
                <a:cubicBezTo>
                  <a:pt x="19668" y="19133"/>
                  <a:pt x="19665" y="19147"/>
                  <a:pt x="19368" y="19443"/>
                </a:cubicBezTo>
                <a:cubicBezTo>
                  <a:pt x="19200" y="19611"/>
                  <a:pt x="19004" y="19749"/>
                  <a:pt x="18936" y="19749"/>
                </a:cubicBezTo>
                <a:cubicBezTo>
                  <a:pt x="18867" y="19749"/>
                  <a:pt x="18669" y="19612"/>
                  <a:pt x="18497" y="19447"/>
                </a:cubicBezTo>
                <a:cubicBezTo>
                  <a:pt x="18190" y="19153"/>
                  <a:pt x="18187" y="19151"/>
                  <a:pt x="18383" y="19067"/>
                </a:cubicBezTo>
                <a:cubicBezTo>
                  <a:pt x="18819" y="18879"/>
                  <a:pt x="18621" y="18809"/>
                  <a:pt x="17613" y="18809"/>
                </a:cubicBezTo>
                <a:close/>
                <a:moveTo>
                  <a:pt x="10015" y="18813"/>
                </a:moveTo>
                <a:cubicBezTo>
                  <a:pt x="9779" y="18803"/>
                  <a:pt x="9496" y="18844"/>
                  <a:pt x="9131" y="18940"/>
                </a:cubicBezTo>
                <a:cubicBezTo>
                  <a:pt x="8609" y="19076"/>
                  <a:pt x="8463" y="19069"/>
                  <a:pt x="8463" y="18905"/>
                </a:cubicBezTo>
                <a:cubicBezTo>
                  <a:pt x="8463" y="18776"/>
                  <a:pt x="8060" y="18788"/>
                  <a:pt x="7452" y="18936"/>
                </a:cubicBezTo>
                <a:cubicBezTo>
                  <a:pt x="6898" y="19070"/>
                  <a:pt x="6772" y="19193"/>
                  <a:pt x="7166" y="19224"/>
                </a:cubicBezTo>
                <a:lnTo>
                  <a:pt x="7446" y="19246"/>
                </a:lnTo>
                <a:lnTo>
                  <a:pt x="7446" y="20283"/>
                </a:lnTo>
                <a:cubicBezTo>
                  <a:pt x="7446" y="21309"/>
                  <a:pt x="7440" y="21321"/>
                  <a:pt x="7223" y="21342"/>
                </a:cubicBezTo>
                <a:cubicBezTo>
                  <a:pt x="7103" y="21354"/>
                  <a:pt x="7007" y="21411"/>
                  <a:pt x="7007" y="21465"/>
                </a:cubicBezTo>
                <a:cubicBezTo>
                  <a:pt x="7007" y="21546"/>
                  <a:pt x="7182" y="21557"/>
                  <a:pt x="7980" y="21548"/>
                </a:cubicBezTo>
                <a:cubicBezTo>
                  <a:pt x="8964" y="21537"/>
                  <a:pt x="9207" y="21464"/>
                  <a:pt x="8730" y="21320"/>
                </a:cubicBezTo>
                <a:cubicBezTo>
                  <a:pt x="8520" y="21257"/>
                  <a:pt x="8515" y="21216"/>
                  <a:pt x="8489" y="20323"/>
                </a:cubicBezTo>
                <a:cubicBezTo>
                  <a:pt x="8474" y="19810"/>
                  <a:pt x="8496" y="19364"/>
                  <a:pt x="8540" y="19334"/>
                </a:cubicBezTo>
                <a:cubicBezTo>
                  <a:pt x="8583" y="19304"/>
                  <a:pt x="8820" y="19261"/>
                  <a:pt x="9067" y="19237"/>
                </a:cubicBezTo>
                <a:cubicBezTo>
                  <a:pt x="9467" y="19200"/>
                  <a:pt x="9548" y="19214"/>
                  <a:pt x="9773" y="19369"/>
                </a:cubicBezTo>
                <a:cubicBezTo>
                  <a:pt x="10024" y="19541"/>
                  <a:pt x="10029" y="19558"/>
                  <a:pt x="10002" y="20401"/>
                </a:cubicBezTo>
                <a:cubicBezTo>
                  <a:pt x="9976" y="21215"/>
                  <a:pt x="9962" y="21257"/>
                  <a:pt x="9754" y="21320"/>
                </a:cubicBezTo>
                <a:cubicBezTo>
                  <a:pt x="9277" y="21464"/>
                  <a:pt x="9529" y="21539"/>
                  <a:pt x="10511" y="21544"/>
                </a:cubicBezTo>
                <a:cubicBezTo>
                  <a:pt x="11294" y="21547"/>
                  <a:pt x="11484" y="21529"/>
                  <a:pt x="11484" y="21452"/>
                </a:cubicBezTo>
                <a:cubicBezTo>
                  <a:pt x="11484" y="21399"/>
                  <a:pt x="11402" y="21355"/>
                  <a:pt x="11306" y="21355"/>
                </a:cubicBezTo>
                <a:cubicBezTo>
                  <a:pt x="10942" y="21355"/>
                  <a:pt x="10899" y="21225"/>
                  <a:pt x="10899" y="20196"/>
                </a:cubicBezTo>
                <a:lnTo>
                  <a:pt x="10899" y="19202"/>
                </a:lnTo>
                <a:lnTo>
                  <a:pt x="10612" y="19006"/>
                </a:lnTo>
                <a:cubicBezTo>
                  <a:pt x="10440" y="18887"/>
                  <a:pt x="10250" y="18823"/>
                  <a:pt x="10015" y="1881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31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1700" y="5041900"/>
            <a:ext cx="1612107" cy="10363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3" name="Image" descr="Image"/>
          <p:cNvPicPr>
            <a:picLocks noChangeAspect="1"/>
          </p:cNvPicPr>
          <p:nvPr/>
        </p:nvPicPr>
        <p:blipFill>
          <a:blip r:embed="rId6"/>
          <a:srcRect l="27565" r="27565"/>
          <a:stretch>
            <a:fillRect/>
          </a:stretch>
        </p:blipFill>
        <p:spPr>
          <a:xfrm>
            <a:off x="8399958" y="6807081"/>
            <a:ext cx="1709540" cy="213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4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71001" y="6977163"/>
            <a:ext cx="1612107" cy="1279450"/>
          </a:xfrm>
          <a:prstGeom prst="rect">
            <a:avLst/>
          </a:prstGeom>
          <a:ln w="12700">
            <a:miter lim="400000"/>
          </a:ln>
        </p:spPr>
      </p:pic>
      <p:sp>
        <p:nvSpPr>
          <p:cNvPr id="1315" name="[this semester]"/>
          <p:cNvSpPr txBox="1"/>
          <p:nvPr/>
        </p:nvSpPr>
        <p:spPr>
          <a:xfrm>
            <a:off x="10692184" y="8343899"/>
            <a:ext cx="196974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[this semester]</a:t>
            </a:r>
          </a:p>
        </p:txBody>
      </p:sp>
      <p:sp>
        <p:nvSpPr>
          <p:cNvPr id="1316" name="Line"/>
          <p:cNvSpPr/>
          <p:nvPr/>
        </p:nvSpPr>
        <p:spPr>
          <a:xfrm>
            <a:off x="10147300" y="5334000"/>
            <a:ext cx="996810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17" name="Line"/>
          <p:cNvSpPr/>
          <p:nvPr/>
        </p:nvSpPr>
        <p:spPr>
          <a:xfrm>
            <a:off x="10147299" y="6311900"/>
            <a:ext cx="983218" cy="669479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18" name="Line"/>
          <p:cNvSpPr/>
          <p:nvPr/>
        </p:nvSpPr>
        <p:spPr>
          <a:xfrm>
            <a:off x="9254827" y="6438900"/>
            <a:ext cx="1" cy="635397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19" name="Line"/>
          <p:cNvSpPr/>
          <p:nvPr/>
        </p:nvSpPr>
        <p:spPr>
          <a:xfrm flipV="1">
            <a:off x="10020299" y="4384497"/>
            <a:ext cx="897017" cy="441504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0" name="many others..."/>
          <p:cNvSpPr txBox="1"/>
          <p:nvPr/>
        </p:nvSpPr>
        <p:spPr>
          <a:xfrm>
            <a:off x="10942563" y="4074467"/>
            <a:ext cx="18503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many others...</a:t>
            </a:r>
          </a:p>
        </p:txBody>
      </p:sp>
      <p:sp>
        <p:nvSpPr>
          <p:cNvPr id="1321" name="Big question: will my program run on someone else's computer?                    (not necessarily written in Python)…"/>
          <p:cNvSpPr txBox="1">
            <a:spLocks noGrp="1"/>
          </p:cNvSpPr>
          <p:nvPr>
            <p:ph type="body" sz="half" idx="1"/>
          </p:nvPr>
        </p:nvSpPr>
        <p:spPr>
          <a:xfrm>
            <a:off x="952500" y="825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                  </a:t>
            </a:r>
            <a:r>
              <a:t>(not necessarily written in Python)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</a:p>
          <a:p>
            <a:pPr marL="635000">
              <a:spcBef>
                <a:spcPts val="0"/>
              </a:spcBef>
              <a:defRPr sz="2800"/>
            </a:pP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OS jobs: Allocate and Abstract Resourc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OS jobs: Allocate and Abstract Resources</a:t>
            </a:r>
          </a:p>
        </p:txBody>
      </p:sp>
      <p:sp>
        <p:nvSpPr>
          <p:cNvPr id="1324" name="1"/>
          <p:cNvSpPr/>
          <p:nvPr/>
        </p:nvSpPr>
        <p:spPr>
          <a:xfrm>
            <a:off x="1562100" y="1936625"/>
            <a:ext cx="902345" cy="90234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325" name="Allocation"/>
          <p:cNvSpPr txBox="1"/>
          <p:nvPr/>
        </p:nvSpPr>
        <p:spPr>
          <a:xfrm>
            <a:off x="2679700" y="2159198"/>
            <a:ext cx="175557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Allocation</a:t>
            </a:r>
          </a:p>
        </p:txBody>
      </p:sp>
      <p:sp>
        <p:nvSpPr>
          <p:cNvPr id="1326" name="2"/>
          <p:cNvSpPr/>
          <p:nvPr/>
        </p:nvSpPr>
        <p:spPr>
          <a:xfrm>
            <a:off x="7912100" y="1936625"/>
            <a:ext cx="902345" cy="90234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327" name="Abstraction"/>
          <p:cNvSpPr txBox="1"/>
          <p:nvPr/>
        </p:nvSpPr>
        <p:spPr>
          <a:xfrm>
            <a:off x="9029700" y="2159198"/>
            <a:ext cx="15619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Abstraction</a:t>
            </a:r>
          </a:p>
        </p:txBody>
      </p:sp>
      <p:sp>
        <p:nvSpPr>
          <p:cNvPr id="1328" name="Operating System"/>
          <p:cNvSpPr/>
          <p:nvPr/>
        </p:nvSpPr>
        <p:spPr>
          <a:xfrm>
            <a:off x="8433816" y="5414185"/>
            <a:ext cx="284574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Operating System</a:t>
            </a:r>
          </a:p>
        </p:txBody>
      </p:sp>
      <p:pic>
        <p:nvPicPr>
          <p:cNvPr id="13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15302">
            <a:off x="8559328" y="7065871"/>
            <a:ext cx="2845744" cy="2170295"/>
          </a:xfrm>
          <a:prstGeom prst="rect">
            <a:avLst/>
          </a:prstGeom>
          <a:ln w="12700">
            <a:miter lim="400000"/>
          </a:ln>
        </p:spPr>
      </p:pic>
      <p:sp>
        <p:nvSpPr>
          <p:cNvPr id="1330" name="Rectangle"/>
          <p:cNvSpPr/>
          <p:nvPr/>
        </p:nvSpPr>
        <p:spPr>
          <a:xfrm>
            <a:off x="8042026" y="3377951"/>
            <a:ext cx="3880348" cy="125492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1" name="f = open(&quot;file.txt&quot;)…"/>
          <p:cNvSpPr txBox="1"/>
          <p:nvPr/>
        </p:nvSpPr>
        <p:spPr>
          <a:xfrm>
            <a:off x="8095952" y="3439074"/>
            <a:ext cx="3772496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f = open("file.txt")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data = f.read()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f.close()</a:t>
            </a:r>
          </a:p>
        </p:txBody>
      </p:sp>
      <p:sp>
        <p:nvSpPr>
          <p:cNvPr id="1332" name="Line"/>
          <p:cNvSpPr/>
          <p:nvPr/>
        </p:nvSpPr>
        <p:spPr>
          <a:xfrm>
            <a:off x="9855199" y="4723634"/>
            <a:ext cx="1" cy="61249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3" name="Line"/>
          <p:cNvSpPr/>
          <p:nvPr/>
        </p:nvSpPr>
        <p:spPr>
          <a:xfrm>
            <a:off x="9855200" y="6628634"/>
            <a:ext cx="1" cy="61249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4" name="ignorant of…"/>
          <p:cNvSpPr txBox="1"/>
          <p:nvPr/>
        </p:nvSpPr>
        <p:spPr>
          <a:xfrm>
            <a:off x="10763632" y="8533962"/>
            <a:ext cx="201915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ignorant of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files/directories</a:t>
            </a:r>
          </a:p>
        </p:txBody>
      </p:sp>
      <p:sp>
        <p:nvSpPr>
          <p:cNvPr id="1335" name="inconvenient"/>
          <p:cNvSpPr txBox="1"/>
          <p:nvPr/>
        </p:nvSpPr>
        <p:spPr>
          <a:xfrm>
            <a:off x="10008046" y="6628634"/>
            <a:ext cx="16755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inconvenient</a:t>
            </a:r>
          </a:p>
        </p:txBody>
      </p:sp>
      <p:sp>
        <p:nvSpPr>
          <p:cNvPr id="1336" name="convenient"/>
          <p:cNvSpPr txBox="1"/>
          <p:nvPr/>
        </p:nvSpPr>
        <p:spPr>
          <a:xfrm>
            <a:off x="9990658" y="4770441"/>
            <a:ext cx="14562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convenient</a:t>
            </a:r>
          </a:p>
        </p:txBody>
      </p:sp>
      <p:sp>
        <p:nvSpPr>
          <p:cNvPr id="1337" name="Rectangle"/>
          <p:cNvSpPr/>
          <p:nvPr/>
        </p:nvSpPr>
        <p:spPr>
          <a:xfrm>
            <a:off x="2574354" y="7053411"/>
            <a:ext cx="396777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8" name="Square"/>
          <p:cNvSpPr/>
          <p:nvPr/>
        </p:nvSpPr>
        <p:spPr>
          <a:xfrm>
            <a:off x="28664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9" name="Rectangle"/>
          <p:cNvSpPr/>
          <p:nvPr/>
        </p:nvSpPr>
        <p:spPr>
          <a:xfrm>
            <a:off x="3145854" y="7053411"/>
            <a:ext cx="385466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0" name="Square"/>
          <p:cNvSpPr/>
          <p:nvPr/>
        </p:nvSpPr>
        <p:spPr>
          <a:xfrm>
            <a:off x="34506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1" name="Rectangle"/>
          <p:cNvSpPr/>
          <p:nvPr/>
        </p:nvSpPr>
        <p:spPr>
          <a:xfrm>
            <a:off x="3730054" y="7053411"/>
            <a:ext cx="385466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2" name="Square"/>
          <p:cNvSpPr/>
          <p:nvPr/>
        </p:nvSpPr>
        <p:spPr>
          <a:xfrm>
            <a:off x="40348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3" name="Rectangle"/>
          <p:cNvSpPr/>
          <p:nvPr/>
        </p:nvSpPr>
        <p:spPr>
          <a:xfrm>
            <a:off x="4314254" y="7053411"/>
            <a:ext cx="385466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4" name="Square"/>
          <p:cNvSpPr/>
          <p:nvPr/>
        </p:nvSpPr>
        <p:spPr>
          <a:xfrm>
            <a:off x="46317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5" name="CPU X"/>
          <p:cNvSpPr/>
          <p:nvPr/>
        </p:nvSpPr>
        <p:spPr>
          <a:xfrm>
            <a:off x="2574354" y="7345511"/>
            <a:ext cx="2341266" cy="759173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346" name="Process A"/>
          <p:cNvSpPr/>
          <p:nvPr/>
        </p:nvSpPr>
        <p:spPr>
          <a:xfrm>
            <a:off x="2574354" y="6289327"/>
            <a:ext cx="2341266" cy="812801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Process A</a:t>
            </a:r>
          </a:p>
        </p:txBody>
      </p:sp>
      <p:grpSp>
        <p:nvGrpSpPr>
          <p:cNvPr id="1352" name="Group"/>
          <p:cNvGrpSpPr/>
          <p:nvPr/>
        </p:nvGrpSpPr>
        <p:grpSpPr>
          <a:xfrm>
            <a:off x="2782540" y="3261742"/>
            <a:ext cx="1855342" cy="759173"/>
            <a:chOff x="0" y="0"/>
            <a:chExt cx="1855341" cy="759172"/>
          </a:xfrm>
        </p:grpSpPr>
        <p:sp>
          <p:nvSpPr>
            <p:cNvPr id="1347" name="Rectangle"/>
            <p:cNvSpPr/>
            <p:nvPr/>
          </p:nvSpPr>
          <p:spPr>
            <a:xfrm>
              <a:off x="231475" y="5517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48" name="Rectangle"/>
            <p:cNvSpPr/>
            <p:nvPr/>
          </p:nvSpPr>
          <p:spPr>
            <a:xfrm>
              <a:off x="694426" y="5517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49" name="Rectangle"/>
            <p:cNvSpPr/>
            <p:nvPr/>
          </p:nvSpPr>
          <p:spPr>
            <a:xfrm>
              <a:off x="1157376" y="551780"/>
              <a:ext cx="227585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0" name="Rectangle"/>
            <p:cNvSpPr/>
            <p:nvPr/>
          </p:nvSpPr>
          <p:spPr>
            <a:xfrm>
              <a:off x="1620327" y="5517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1" name="Process B"/>
            <p:cNvSpPr/>
            <p:nvPr/>
          </p:nvSpPr>
          <p:spPr>
            <a:xfrm>
              <a:off x="0" y="0"/>
              <a:ext cx="1855342" cy="548234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Process B</a:t>
              </a:r>
            </a:p>
          </p:txBody>
        </p:sp>
      </p:grpSp>
      <p:grpSp>
        <p:nvGrpSpPr>
          <p:cNvPr id="1358" name="Group"/>
          <p:cNvGrpSpPr/>
          <p:nvPr/>
        </p:nvGrpSpPr>
        <p:grpSpPr>
          <a:xfrm>
            <a:off x="2782540" y="4587626"/>
            <a:ext cx="1855342" cy="746474"/>
            <a:chOff x="0" y="317500"/>
            <a:chExt cx="1855341" cy="746472"/>
          </a:xfrm>
        </p:grpSpPr>
        <p:sp>
          <p:nvSpPr>
            <p:cNvPr id="1353" name="Rectangle"/>
            <p:cNvSpPr/>
            <p:nvPr/>
          </p:nvSpPr>
          <p:spPr>
            <a:xfrm>
              <a:off x="231475" y="8565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4" name="Rectangle"/>
            <p:cNvSpPr/>
            <p:nvPr/>
          </p:nvSpPr>
          <p:spPr>
            <a:xfrm>
              <a:off x="694426" y="8565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5" name="Rectangle"/>
            <p:cNvSpPr/>
            <p:nvPr/>
          </p:nvSpPr>
          <p:spPr>
            <a:xfrm>
              <a:off x="1157376" y="856580"/>
              <a:ext cx="227585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6" name="Rectangle"/>
            <p:cNvSpPr/>
            <p:nvPr/>
          </p:nvSpPr>
          <p:spPr>
            <a:xfrm>
              <a:off x="1620327" y="8565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7" name="Process Z"/>
            <p:cNvSpPr/>
            <p:nvPr/>
          </p:nvSpPr>
          <p:spPr>
            <a:xfrm>
              <a:off x="0" y="317500"/>
              <a:ext cx="1855342" cy="548234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Process Z</a:t>
              </a:r>
            </a:p>
          </p:txBody>
        </p:sp>
      </p:grpSp>
      <p:sp>
        <p:nvSpPr>
          <p:cNvPr id="1359" name="..."/>
          <p:cNvSpPr txBox="1"/>
          <p:nvPr/>
        </p:nvSpPr>
        <p:spPr>
          <a:xfrm>
            <a:off x="3561134" y="4073128"/>
            <a:ext cx="3710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...</a:t>
            </a:r>
          </a:p>
        </p:txBody>
      </p:sp>
      <p:sp>
        <p:nvSpPr>
          <p:cNvPr id="1360" name="waiting"/>
          <p:cNvSpPr txBox="1"/>
          <p:nvPr/>
        </p:nvSpPr>
        <p:spPr>
          <a:xfrm>
            <a:off x="1134988" y="4050679"/>
            <a:ext cx="9812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waiting</a:t>
            </a:r>
          </a:p>
        </p:txBody>
      </p:sp>
      <p:sp>
        <p:nvSpPr>
          <p:cNvPr id="1361" name="Callout"/>
          <p:cNvSpPr/>
          <p:nvPr/>
        </p:nvSpPr>
        <p:spPr>
          <a:xfrm>
            <a:off x="2251532" y="3049562"/>
            <a:ext cx="2536032" cy="24594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06" y="0"/>
                </a:moveTo>
                <a:cubicBezTo>
                  <a:pt x="4009" y="0"/>
                  <a:pt x="3607" y="415"/>
                  <a:pt x="3607" y="927"/>
                </a:cubicBezTo>
                <a:lnTo>
                  <a:pt x="3607" y="9230"/>
                </a:lnTo>
                <a:lnTo>
                  <a:pt x="0" y="11088"/>
                </a:lnTo>
                <a:lnTo>
                  <a:pt x="3607" y="12942"/>
                </a:lnTo>
                <a:lnTo>
                  <a:pt x="3607" y="20673"/>
                </a:lnTo>
                <a:cubicBezTo>
                  <a:pt x="3607" y="21185"/>
                  <a:pt x="4009" y="21600"/>
                  <a:pt x="4506" y="21600"/>
                </a:cubicBezTo>
                <a:lnTo>
                  <a:pt x="20701" y="21600"/>
                </a:lnTo>
                <a:cubicBezTo>
                  <a:pt x="21198" y="21600"/>
                  <a:pt x="21600" y="21185"/>
                  <a:pt x="21600" y="20673"/>
                </a:cubicBezTo>
                <a:lnTo>
                  <a:pt x="21600" y="927"/>
                </a:lnTo>
                <a:cubicBezTo>
                  <a:pt x="21600" y="415"/>
                  <a:pt x="21198" y="0"/>
                  <a:pt x="20701" y="0"/>
                </a:cubicBezTo>
                <a:lnTo>
                  <a:pt x="4506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62" name="running"/>
          <p:cNvSpPr txBox="1"/>
          <p:nvPr/>
        </p:nvSpPr>
        <p:spPr>
          <a:xfrm>
            <a:off x="1302022" y="6440313"/>
            <a:ext cx="10415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running</a:t>
            </a:r>
          </a:p>
        </p:txBody>
      </p:sp>
      <p:sp>
        <p:nvSpPr>
          <p:cNvPr id="1363" name="only one process can run on CPU at a time (or a few things if the CPU has multiple &quot;cores&quot;)"/>
          <p:cNvSpPr txBox="1"/>
          <p:nvPr/>
        </p:nvSpPr>
        <p:spPr>
          <a:xfrm>
            <a:off x="728039" y="8360767"/>
            <a:ext cx="580896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only one process can run on CPU at a time</a:t>
            </a:r>
            <a:br/>
            <a:r>
              <a:rPr sz="2300"/>
              <a:t>(or a few things if the CPU has multiple "cores")</a:t>
            </a:r>
          </a:p>
        </p:txBody>
      </p:sp>
      <p:sp>
        <p:nvSpPr>
          <p:cNvPr id="1368" name="Connection Line"/>
          <p:cNvSpPr/>
          <p:nvPr/>
        </p:nvSpPr>
        <p:spPr>
          <a:xfrm>
            <a:off x="2275989" y="5265119"/>
            <a:ext cx="647700" cy="1175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859" h="21600" extrusionOk="0">
                <a:moveTo>
                  <a:pt x="6159" y="21600"/>
                </a:moveTo>
                <a:cubicBezTo>
                  <a:pt x="-4741" y="13629"/>
                  <a:pt x="-1174" y="6429"/>
                  <a:pt x="16859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69" name="Connection Line"/>
          <p:cNvSpPr/>
          <p:nvPr/>
        </p:nvSpPr>
        <p:spPr>
          <a:xfrm>
            <a:off x="4834394" y="5194029"/>
            <a:ext cx="503430" cy="12464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502" h="21600" extrusionOk="0">
                <a:moveTo>
                  <a:pt x="0" y="0"/>
                </a:moveTo>
                <a:cubicBezTo>
                  <a:pt x="19026" y="2972"/>
                  <a:pt x="21600" y="10172"/>
                  <a:pt x="7723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66" name="OS decides"/>
          <p:cNvSpPr txBox="1"/>
          <p:nvPr/>
        </p:nvSpPr>
        <p:spPr>
          <a:xfrm>
            <a:off x="626766" y="5472813"/>
            <a:ext cx="15098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OS decides</a:t>
            </a:r>
          </a:p>
        </p:txBody>
      </p:sp>
      <p:sp>
        <p:nvSpPr>
          <p:cNvPr id="1367" name="[like CPU, hard drive, etc]"/>
          <p:cNvSpPr txBox="1"/>
          <p:nvPr/>
        </p:nvSpPr>
        <p:spPr>
          <a:xfrm>
            <a:off x="8215709" y="1006921"/>
            <a:ext cx="32819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[like CPU, hard drive, etc]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Harder to reproduce on different O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Harder to reproduce on different OS...</a:t>
            </a:r>
          </a:p>
        </p:txBody>
      </p:sp>
      <p:sp>
        <p:nvSpPr>
          <p:cNvPr id="1372" name="Rectangle"/>
          <p:cNvSpPr/>
          <p:nvPr/>
        </p:nvSpPr>
        <p:spPr>
          <a:xfrm>
            <a:off x="1029468" y="4782963"/>
            <a:ext cx="4561881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3" name="Square"/>
          <p:cNvSpPr/>
          <p:nvPr/>
        </p:nvSpPr>
        <p:spPr>
          <a:xfrm>
            <a:off x="13215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74" name="Square"/>
          <p:cNvSpPr/>
          <p:nvPr/>
        </p:nvSpPr>
        <p:spPr>
          <a:xfrm>
            <a:off x="1613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5" name="Square"/>
          <p:cNvSpPr/>
          <p:nvPr/>
        </p:nvSpPr>
        <p:spPr>
          <a:xfrm>
            <a:off x="19057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76" name="Square"/>
          <p:cNvSpPr/>
          <p:nvPr/>
        </p:nvSpPr>
        <p:spPr>
          <a:xfrm>
            <a:off x="2197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7" name="Square"/>
          <p:cNvSpPr/>
          <p:nvPr/>
        </p:nvSpPr>
        <p:spPr>
          <a:xfrm>
            <a:off x="24899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78" name="Square"/>
          <p:cNvSpPr/>
          <p:nvPr/>
        </p:nvSpPr>
        <p:spPr>
          <a:xfrm>
            <a:off x="27820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9" name="Square"/>
          <p:cNvSpPr/>
          <p:nvPr/>
        </p:nvSpPr>
        <p:spPr>
          <a:xfrm>
            <a:off x="30741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80" name="CPU X"/>
          <p:cNvSpPr/>
          <p:nvPr/>
        </p:nvSpPr>
        <p:spPr>
          <a:xfrm>
            <a:off x="1029468" y="5062363"/>
            <a:ext cx="4671766" cy="759174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381" name="Rectangle"/>
          <p:cNvSpPr/>
          <p:nvPr/>
        </p:nvSpPr>
        <p:spPr>
          <a:xfrm>
            <a:off x="3366268" y="3775546"/>
            <a:ext cx="2335264" cy="102790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2" name="bad.py"/>
          <p:cNvSpPr/>
          <p:nvPr/>
        </p:nvSpPr>
        <p:spPr>
          <a:xfrm>
            <a:off x="1028067" y="1494755"/>
            <a:ext cx="4674866" cy="759173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bad.py</a:t>
            </a:r>
          </a:p>
        </p:txBody>
      </p:sp>
      <p:sp>
        <p:nvSpPr>
          <p:cNvPr id="1383" name="Square"/>
          <p:cNvSpPr/>
          <p:nvPr/>
        </p:nvSpPr>
        <p:spPr>
          <a:xfrm>
            <a:off x="33662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4" name="Square"/>
          <p:cNvSpPr/>
          <p:nvPr/>
        </p:nvSpPr>
        <p:spPr>
          <a:xfrm>
            <a:off x="36583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5" name="Square"/>
          <p:cNvSpPr/>
          <p:nvPr/>
        </p:nvSpPr>
        <p:spPr>
          <a:xfrm>
            <a:off x="39504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6" name="Square"/>
          <p:cNvSpPr/>
          <p:nvPr/>
        </p:nvSpPr>
        <p:spPr>
          <a:xfrm>
            <a:off x="42425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7" name="Square"/>
          <p:cNvSpPr/>
          <p:nvPr/>
        </p:nvSpPr>
        <p:spPr>
          <a:xfrm>
            <a:off x="4534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8" name="Square"/>
          <p:cNvSpPr/>
          <p:nvPr/>
        </p:nvSpPr>
        <p:spPr>
          <a:xfrm>
            <a:off x="48267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9" name="Square"/>
          <p:cNvSpPr/>
          <p:nvPr/>
        </p:nvSpPr>
        <p:spPr>
          <a:xfrm>
            <a:off x="5118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0" name="Square"/>
          <p:cNvSpPr/>
          <p:nvPr/>
        </p:nvSpPr>
        <p:spPr>
          <a:xfrm>
            <a:off x="54109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1" name="Windows"/>
          <p:cNvSpPr/>
          <p:nvPr/>
        </p:nvSpPr>
        <p:spPr>
          <a:xfrm>
            <a:off x="1029468" y="3775546"/>
            <a:ext cx="233526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1392" name="Python Interpreter"/>
          <p:cNvSpPr/>
          <p:nvPr/>
        </p:nvSpPr>
        <p:spPr>
          <a:xfrm>
            <a:off x="1029468" y="2496963"/>
            <a:ext cx="4671766" cy="128840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/>
            </a:lvl1pPr>
          </a:lstStyle>
          <a:p>
            <a:r>
              <a:t>Python Interpreter</a:t>
            </a:r>
          </a:p>
        </p:txBody>
      </p:sp>
      <p:sp>
        <p:nvSpPr>
          <p:cNvPr id="1393" name="Oval"/>
          <p:cNvSpPr/>
          <p:nvPr/>
        </p:nvSpPr>
        <p:spPr>
          <a:xfrm>
            <a:off x="1030870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4" name="Oval"/>
          <p:cNvSpPr/>
          <p:nvPr/>
        </p:nvSpPr>
        <p:spPr>
          <a:xfrm>
            <a:off x="1612192" y="2345010"/>
            <a:ext cx="599449" cy="32154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5" name="Oval"/>
          <p:cNvSpPr/>
          <p:nvPr/>
        </p:nvSpPr>
        <p:spPr>
          <a:xfrm>
            <a:off x="2185362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6" name="Oval"/>
          <p:cNvSpPr/>
          <p:nvPr/>
        </p:nvSpPr>
        <p:spPr>
          <a:xfrm>
            <a:off x="2766684" y="2345010"/>
            <a:ext cx="599449" cy="32154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7" name="Oval"/>
          <p:cNvSpPr/>
          <p:nvPr/>
        </p:nvSpPr>
        <p:spPr>
          <a:xfrm>
            <a:off x="1030870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8" name="Oval"/>
          <p:cNvSpPr/>
          <p:nvPr/>
        </p:nvSpPr>
        <p:spPr>
          <a:xfrm>
            <a:off x="1612192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9" name="Oval"/>
          <p:cNvSpPr/>
          <p:nvPr/>
        </p:nvSpPr>
        <p:spPr>
          <a:xfrm>
            <a:off x="2185362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0" name="Oval"/>
          <p:cNvSpPr/>
          <p:nvPr/>
        </p:nvSpPr>
        <p:spPr>
          <a:xfrm>
            <a:off x="2766684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1" name="The Python interpreter mostly lets you…"/>
          <p:cNvSpPr txBox="1"/>
          <p:nvPr/>
        </p:nvSpPr>
        <p:spPr>
          <a:xfrm>
            <a:off x="864777" y="6590531"/>
            <a:ext cx="1204657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Python interpreter mostly lets you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[Python Programmer] ignore the CPU you run on.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But you still need to work a bit to "fit" the code to the OS.</a:t>
            </a:r>
          </a:p>
        </p:txBody>
      </p:sp>
      <p:sp>
        <p:nvSpPr>
          <p:cNvPr id="1402" name="f = open(&quot;/data/file.txt&quot;)…"/>
          <p:cNvSpPr txBox="1"/>
          <p:nvPr/>
        </p:nvSpPr>
        <p:spPr>
          <a:xfrm>
            <a:off x="7157938" y="2722066"/>
            <a:ext cx="4561880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f =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open("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data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file.txt")</a:t>
            </a:r>
          </a:p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...</a:t>
            </a:r>
          </a:p>
        </p:txBody>
      </p:sp>
      <p:sp>
        <p:nvSpPr>
          <p:cNvPr id="1403" name="Triangle"/>
          <p:cNvSpPr/>
          <p:nvPr/>
        </p:nvSpPr>
        <p:spPr>
          <a:xfrm>
            <a:off x="1029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4" name="Triangle"/>
          <p:cNvSpPr/>
          <p:nvPr/>
        </p:nvSpPr>
        <p:spPr>
          <a:xfrm>
            <a:off x="1410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5" name="Triangle"/>
          <p:cNvSpPr/>
          <p:nvPr/>
        </p:nvSpPr>
        <p:spPr>
          <a:xfrm>
            <a:off x="1791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6" name="Triangle"/>
          <p:cNvSpPr/>
          <p:nvPr/>
        </p:nvSpPr>
        <p:spPr>
          <a:xfrm>
            <a:off x="2172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7" name="Triangle"/>
          <p:cNvSpPr/>
          <p:nvPr/>
        </p:nvSpPr>
        <p:spPr>
          <a:xfrm>
            <a:off x="2553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8" name="Triangle"/>
          <p:cNvSpPr/>
          <p:nvPr/>
        </p:nvSpPr>
        <p:spPr>
          <a:xfrm>
            <a:off x="2934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9" name="Dingbat X"/>
          <p:cNvSpPr/>
          <p:nvPr/>
        </p:nvSpPr>
        <p:spPr>
          <a:xfrm>
            <a:off x="133009" y="2033971"/>
            <a:ext cx="599449" cy="708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Big question: will my program run on someone else's computer?                    (not necessarily written in Python)…"/>
          <p:cNvSpPr txBox="1">
            <a:spLocks noGrp="1"/>
          </p:cNvSpPr>
          <p:nvPr>
            <p:ph type="body" sz="half" idx="1"/>
          </p:nvPr>
        </p:nvSpPr>
        <p:spPr>
          <a:xfrm>
            <a:off x="952500" y="825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                  </a:t>
            </a:r>
            <a:r>
              <a:t>(not necessarily written in Python)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</a:p>
          <a:p>
            <a:pPr marL="635000">
              <a:spcBef>
                <a:spcPts val="0"/>
              </a:spcBef>
              <a:defRPr sz="2800"/>
            </a:pP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275" name="1"/>
          <p:cNvSpPr/>
          <p:nvPr/>
        </p:nvSpPr>
        <p:spPr>
          <a:xfrm>
            <a:off x="1498600" y="4019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276" name="Hardware"/>
          <p:cNvSpPr txBox="1"/>
          <p:nvPr/>
        </p:nvSpPr>
        <p:spPr>
          <a:xfrm>
            <a:off x="2819400" y="4241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277" name="2"/>
          <p:cNvSpPr/>
          <p:nvPr/>
        </p:nvSpPr>
        <p:spPr>
          <a:xfrm>
            <a:off x="1498600" y="5162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278" name="Operating System"/>
          <p:cNvSpPr txBox="1"/>
          <p:nvPr/>
        </p:nvSpPr>
        <p:spPr>
          <a:xfrm>
            <a:off x="2819400" y="5384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279" name="3"/>
          <p:cNvSpPr/>
          <p:nvPr/>
        </p:nvSpPr>
        <p:spPr>
          <a:xfrm>
            <a:off x="1498600" y="6305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280" name="Dependencies"/>
          <p:cNvSpPr txBox="1"/>
          <p:nvPr/>
        </p:nvSpPr>
        <p:spPr>
          <a:xfrm>
            <a:off x="2819400" y="6527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283" name="Brain Front"/>
          <p:cNvSpPr/>
          <p:nvPr/>
        </p:nvSpPr>
        <p:spPr>
          <a:xfrm>
            <a:off x="8646583" y="4686521"/>
            <a:ext cx="1375835" cy="1142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8302" y="9"/>
                </a:moveTo>
                <a:cubicBezTo>
                  <a:pt x="6982" y="101"/>
                  <a:pt x="5943" y="867"/>
                  <a:pt x="5256" y="1602"/>
                </a:cubicBezTo>
                <a:cubicBezTo>
                  <a:pt x="5021" y="1852"/>
                  <a:pt x="4829" y="2167"/>
                  <a:pt x="4726" y="2528"/>
                </a:cubicBezTo>
                <a:cubicBezTo>
                  <a:pt x="4627" y="2877"/>
                  <a:pt x="4605" y="3232"/>
                  <a:pt x="4671" y="3567"/>
                </a:cubicBezTo>
                <a:cubicBezTo>
                  <a:pt x="4747" y="3948"/>
                  <a:pt x="4927" y="4283"/>
                  <a:pt x="5162" y="4487"/>
                </a:cubicBezTo>
                <a:cubicBezTo>
                  <a:pt x="5228" y="4546"/>
                  <a:pt x="5327" y="4527"/>
                  <a:pt x="5370" y="4448"/>
                </a:cubicBezTo>
                <a:cubicBezTo>
                  <a:pt x="5730" y="3830"/>
                  <a:pt x="6309" y="3389"/>
                  <a:pt x="6844" y="3323"/>
                </a:cubicBezTo>
                <a:cubicBezTo>
                  <a:pt x="6925" y="3310"/>
                  <a:pt x="7003" y="3371"/>
                  <a:pt x="7024" y="3463"/>
                </a:cubicBezTo>
                <a:cubicBezTo>
                  <a:pt x="7052" y="3587"/>
                  <a:pt x="6985" y="3704"/>
                  <a:pt x="6881" y="3711"/>
                </a:cubicBezTo>
                <a:cubicBezTo>
                  <a:pt x="6434" y="3770"/>
                  <a:pt x="5949" y="4146"/>
                  <a:pt x="5638" y="4678"/>
                </a:cubicBezTo>
                <a:cubicBezTo>
                  <a:pt x="5431" y="5033"/>
                  <a:pt x="5343" y="5387"/>
                  <a:pt x="5392" y="5670"/>
                </a:cubicBezTo>
                <a:cubicBezTo>
                  <a:pt x="5409" y="5768"/>
                  <a:pt x="5375" y="5873"/>
                  <a:pt x="5293" y="5912"/>
                </a:cubicBezTo>
                <a:cubicBezTo>
                  <a:pt x="5272" y="5919"/>
                  <a:pt x="5256" y="5926"/>
                  <a:pt x="5234" y="5926"/>
                </a:cubicBezTo>
                <a:cubicBezTo>
                  <a:pt x="5157" y="5926"/>
                  <a:pt x="5091" y="5866"/>
                  <a:pt x="5075" y="5774"/>
                </a:cubicBezTo>
                <a:cubicBezTo>
                  <a:pt x="5037" y="5590"/>
                  <a:pt x="5043" y="5387"/>
                  <a:pt x="5087" y="5177"/>
                </a:cubicBezTo>
                <a:cubicBezTo>
                  <a:pt x="5114" y="5046"/>
                  <a:pt x="5071" y="4907"/>
                  <a:pt x="4978" y="4822"/>
                </a:cubicBezTo>
                <a:cubicBezTo>
                  <a:pt x="4672" y="4559"/>
                  <a:pt x="4443" y="4139"/>
                  <a:pt x="4350" y="3666"/>
                </a:cubicBezTo>
                <a:cubicBezTo>
                  <a:pt x="4323" y="3534"/>
                  <a:pt x="4306" y="3403"/>
                  <a:pt x="4306" y="3272"/>
                </a:cubicBezTo>
                <a:cubicBezTo>
                  <a:pt x="4301" y="3101"/>
                  <a:pt x="4175" y="2982"/>
                  <a:pt x="4038" y="3015"/>
                </a:cubicBezTo>
                <a:cubicBezTo>
                  <a:pt x="3503" y="3159"/>
                  <a:pt x="2363" y="3724"/>
                  <a:pt x="1332" y="5524"/>
                </a:cubicBezTo>
                <a:cubicBezTo>
                  <a:pt x="595" y="6917"/>
                  <a:pt x="279" y="8480"/>
                  <a:pt x="426" y="9302"/>
                </a:cubicBezTo>
                <a:cubicBezTo>
                  <a:pt x="443" y="9492"/>
                  <a:pt x="486" y="9670"/>
                  <a:pt x="541" y="9827"/>
                </a:cubicBezTo>
                <a:cubicBezTo>
                  <a:pt x="595" y="9978"/>
                  <a:pt x="748" y="10038"/>
                  <a:pt x="868" y="9953"/>
                </a:cubicBezTo>
                <a:cubicBezTo>
                  <a:pt x="1179" y="9729"/>
                  <a:pt x="1484" y="9624"/>
                  <a:pt x="1751" y="9585"/>
                </a:cubicBezTo>
                <a:cubicBezTo>
                  <a:pt x="2292" y="9500"/>
                  <a:pt x="2756" y="9664"/>
                  <a:pt x="3051" y="9815"/>
                </a:cubicBezTo>
                <a:cubicBezTo>
                  <a:pt x="3231" y="9907"/>
                  <a:pt x="3400" y="10019"/>
                  <a:pt x="3542" y="10144"/>
                </a:cubicBezTo>
                <a:cubicBezTo>
                  <a:pt x="3635" y="10222"/>
                  <a:pt x="3765" y="10190"/>
                  <a:pt x="3825" y="10072"/>
                </a:cubicBezTo>
                <a:cubicBezTo>
                  <a:pt x="3967" y="9789"/>
                  <a:pt x="4148" y="9553"/>
                  <a:pt x="4350" y="9382"/>
                </a:cubicBezTo>
                <a:cubicBezTo>
                  <a:pt x="4416" y="9329"/>
                  <a:pt x="4507" y="9328"/>
                  <a:pt x="4562" y="9400"/>
                </a:cubicBezTo>
                <a:cubicBezTo>
                  <a:pt x="4638" y="9492"/>
                  <a:pt x="4623" y="9638"/>
                  <a:pt x="4541" y="9704"/>
                </a:cubicBezTo>
                <a:cubicBezTo>
                  <a:pt x="4170" y="10006"/>
                  <a:pt x="3885" y="10617"/>
                  <a:pt x="3820" y="11260"/>
                </a:cubicBezTo>
                <a:cubicBezTo>
                  <a:pt x="3776" y="11687"/>
                  <a:pt x="3836" y="12056"/>
                  <a:pt x="3989" y="12273"/>
                </a:cubicBezTo>
                <a:cubicBezTo>
                  <a:pt x="4043" y="12351"/>
                  <a:pt x="4055" y="12463"/>
                  <a:pt x="4001" y="12542"/>
                </a:cubicBezTo>
                <a:cubicBezTo>
                  <a:pt x="3968" y="12588"/>
                  <a:pt x="3924" y="12607"/>
                  <a:pt x="3875" y="12607"/>
                </a:cubicBezTo>
                <a:cubicBezTo>
                  <a:pt x="3831" y="12607"/>
                  <a:pt x="3788" y="12588"/>
                  <a:pt x="3755" y="12542"/>
                </a:cubicBezTo>
                <a:cubicBezTo>
                  <a:pt x="3531" y="12239"/>
                  <a:pt x="3438" y="11765"/>
                  <a:pt x="3493" y="11207"/>
                </a:cubicBezTo>
                <a:cubicBezTo>
                  <a:pt x="3503" y="11102"/>
                  <a:pt x="3520" y="11004"/>
                  <a:pt x="3542" y="10899"/>
                </a:cubicBezTo>
                <a:cubicBezTo>
                  <a:pt x="3569" y="10774"/>
                  <a:pt x="3537" y="10635"/>
                  <a:pt x="3455" y="10550"/>
                </a:cubicBezTo>
                <a:cubicBezTo>
                  <a:pt x="3122" y="10202"/>
                  <a:pt x="2472" y="9868"/>
                  <a:pt x="1801" y="9973"/>
                </a:cubicBezTo>
                <a:cubicBezTo>
                  <a:pt x="1774" y="9980"/>
                  <a:pt x="1746" y="9979"/>
                  <a:pt x="1719" y="9985"/>
                </a:cubicBezTo>
                <a:cubicBezTo>
                  <a:pt x="1113" y="10110"/>
                  <a:pt x="606" y="10616"/>
                  <a:pt x="355" y="11299"/>
                </a:cubicBezTo>
                <a:cubicBezTo>
                  <a:pt x="126" y="11930"/>
                  <a:pt x="0" y="12621"/>
                  <a:pt x="0" y="13351"/>
                </a:cubicBezTo>
                <a:cubicBezTo>
                  <a:pt x="0" y="16287"/>
                  <a:pt x="2063" y="18664"/>
                  <a:pt x="4606" y="18664"/>
                </a:cubicBezTo>
                <a:cubicBezTo>
                  <a:pt x="5900" y="18664"/>
                  <a:pt x="7073" y="18046"/>
                  <a:pt x="7908" y="17054"/>
                </a:cubicBezTo>
                <a:cubicBezTo>
                  <a:pt x="7957" y="17002"/>
                  <a:pt x="7946" y="16897"/>
                  <a:pt x="7880" y="16851"/>
                </a:cubicBezTo>
                <a:cubicBezTo>
                  <a:pt x="7766" y="16772"/>
                  <a:pt x="7661" y="16687"/>
                  <a:pt x="7563" y="16595"/>
                </a:cubicBezTo>
                <a:cubicBezTo>
                  <a:pt x="7503" y="16535"/>
                  <a:pt x="7477" y="16425"/>
                  <a:pt x="7521" y="16340"/>
                </a:cubicBezTo>
                <a:cubicBezTo>
                  <a:pt x="7575" y="16228"/>
                  <a:pt x="7690" y="16208"/>
                  <a:pt x="7766" y="16280"/>
                </a:cubicBezTo>
                <a:cubicBezTo>
                  <a:pt x="7952" y="16471"/>
                  <a:pt x="8651" y="17023"/>
                  <a:pt x="9289" y="17030"/>
                </a:cubicBezTo>
                <a:cubicBezTo>
                  <a:pt x="10009" y="17036"/>
                  <a:pt x="10599" y="16305"/>
                  <a:pt x="10599" y="15412"/>
                </a:cubicBezTo>
                <a:cubicBezTo>
                  <a:pt x="10599" y="15228"/>
                  <a:pt x="10571" y="15051"/>
                  <a:pt x="10527" y="14886"/>
                </a:cubicBezTo>
                <a:cubicBezTo>
                  <a:pt x="10374" y="14453"/>
                  <a:pt x="10080" y="14139"/>
                  <a:pt x="9649" y="13942"/>
                </a:cubicBezTo>
                <a:cubicBezTo>
                  <a:pt x="8716" y="13515"/>
                  <a:pt x="7390" y="13783"/>
                  <a:pt x="6615" y="14256"/>
                </a:cubicBezTo>
                <a:cubicBezTo>
                  <a:pt x="5846" y="14722"/>
                  <a:pt x="5343" y="15578"/>
                  <a:pt x="5338" y="15584"/>
                </a:cubicBezTo>
                <a:lnTo>
                  <a:pt x="5310" y="15630"/>
                </a:lnTo>
                <a:cubicBezTo>
                  <a:pt x="5261" y="15715"/>
                  <a:pt x="5152" y="15722"/>
                  <a:pt x="5097" y="15630"/>
                </a:cubicBezTo>
                <a:lnTo>
                  <a:pt x="5070" y="15584"/>
                </a:lnTo>
                <a:cubicBezTo>
                  <a:pt x="4442" y="14527"/>
                  <a:pt x="2920" y="14106"/>
                  <a:pt x="2046" y="14736"/>
                </a:cubicBezTo>
                <a:cubicBezTo>
                  <a:pt x="1970" y="14789"/>
                  <a:pt x="1872" y="14768"/>
                  <a:pt x="1823" y="14683"/>
                </a:cubicBezTo>
                <a:cubicBezTo>
                  <a:pt x="1768" y="14591"/>
                  <a:pt x="1791" y="14461"/>
                  <a:pt x="1872" y="14402"/>
                </a:cubicBezTo>
                <a:cubicBezTo>
                  <a:pt x="2773" y="13738"/>
                  <a:pt x="4213" y="14026"/>
                  <a:pt x="5043" y="14946"/>
                </a:cubicBezTo>
                <a:cubicBezTo>
                  <a:pt x="5136" y="15044"/>
                  <a:pt x="5271" y="15039"/>
                  <a:pt x="5353" y="14934"/>
                </a:cubicBezTo>
                <a:cubicBezTo>
                  <a:pt x="5593" y="14618"/>
                  <a:pt x="5981" y="14190"/>
                  <a:pt x="6467" y="13895"/>
                </a:cubicBezTo>
                <a:cubicBezTo>
                  <a:pt x="7323" y="13376"/>
                  <a:pt x="8732" y="13093"/>
                  <a:pt x="9763" y="13560"/>
                </a:cubicBezTo>
                <a:cubicBezTo>
                  <a:pt x="10052" y="13691"/>
                  <a:pt x="10292" y="13876"/>
                  <a:pt x="10478" y="14106"/>
                </a:cubicBezTo>
                <a:cubicBezTo>
                  <a:pt x="10489" y="14067"/>
                  <a:pt x="10506" y="14020"/>
                  <a:pt x="10517" y="13981"/>
                </a:cubicBezTo>
                <a:cubicBezTo>
                  <a:pt x="10446" y="12161"/>
                  <a:pt x="9840" y="11095"/>
                  <a:pt x="8634" y="10649"/>
                </a:cubicBezTo>
                <a:cubicBezTo>
                  <a:pt x="8547" y="10616"/>
                  <a:pt x="8491" y="10511"/>
                  <a:pt x="8513" y="10412"/>
                </a:cubicBezTo>
                <a:cubicBezTo>
                  <a:pt x="8535" y="10301"/>
                  <a:pt x="8628" y="10236"/>
                  <a:pt x="8721" y="10269"/>
                </a:cubicBezTo>
                <a:cubicBezTo>
                  <a:pt x="9289" y="10472"/>
                  <a:pt x="9735" y="10806"/>
                  <a:pt x="10074" y="11273"/>
                </a:cubicBezTo>
                <a:cubicBezTo>
                  <a:pt x="10139" y="11358"/>
                  <a:pt x="10254" y="11359"/>
                  <a:pt x="10309" y="11260"/>
                </a:cubicBezTo>
                <a:cubicBezTo>
                  <a:pt x="10483" y="10971"/>
                  <a:pt x="10599" y="10564"/>
                  <a:pt x="10599" y="10117"/>
                </a:cubicBezTo>
                <a:cubicBezTo>
                  <a:pt x="10599" y="9795"/>
                  <a:pt x="10538" y="9500"/>
                  <a:pt x="10440" y="9244"/>
                </a:cubicBezTo>
                <a:cubicBezTo>
                  <a:pt x="10435" y="9231"/>
                  <a:pt x="10429" y="9216"/>
                  <a:pt x="10423" y="9203"/>
                </a:cubicBezTo>
                <a:cubicBezTo>
                  <a:pt x="10423" y="9203"/>
                  <a:pt x="10423" y="9204"/>
                  <a:pt x="10423" y="9197"/>
                </a:cubicBezTo>
                <a:cubicBezTo>
                  <a:pt x="10401" y="9151"/>
                  <a:pt x="10386" y="9105"/>
                  <a:pt x="10358" y="9059"/>
                </a:cubicBezTo>
                <a:cubicBezTo>
                  <a:pt x="10336" y="9013"/>
                  <a:pt x="10315" y="8968"/>
                  <a:pt x="10299" y="8916"/>
                </a:cubicBezTo>
                <a:cubicBezTo>
                  <a:pt x="10135" y="8627"/>
                  <a:pt x="9867" y="8383"/>
                  <a:pt x="9518" y="8199"/>
                </a:cubicBezTo>
                <a:cubicBezTo>
                  <a:pt x="8868" y="7864"/>
                  <a:pt x="8082" y="7825"/>
                  <a:pt x="7558" y="8101"/>
                </a:cubicBezTo>
                <a:cubicBezTo>
                  <a:pt x="6952" y="8423"/>
                  <a:pt x="6505" y="9079"/>
                  <a:pt x="6390" y="9815"/>
                </a:cubicBezTo>
                <a:cubicBezTo>
                  <a:pt x="6314" y="10295"/>
                  <a:pt x="6352" y="11018"/>
                  <a:pt x="6953" y="11747"/>
                </a:cubicBezTo>
                <a:cubicBezTo>
                  <a:pt x="7018" y="11826"/>
                  <a:pt x="7024" y="11964"/>
                  <a:pt x="6953" y="12043"/>
                </a:cubicBezTo>
                <a:cubicBezTo>
                  <a:pt x="6920" y="12076"/>
                  <a:pt x="6882" y="12088"/>
                  <a:pt x="6844" y="12088"/>
                </a:cubicBezTo>
                <a:cubicBezTo>
                  <a:pt x="6800" y="12088"/>
                  <a:pt x="6762" y="12068"/>
                  <a:pt x="6729" y="12028"/>
                </a:cubicBezTo>
                <a:cubicBezTo>
                  <a:pt x="6178" y="11365"/>
                  <a:pt x="5949" y="10558"/>
                  <a:pt x="6074" y="9743"/>
                </a:cubicBezTo>
                <a:cubicBezTo>
                  <a:pt x="6102" y="9572"/>
                  <a:pt x="6139" y="9408"/>
                  <a:pt x="6194" y="9250"/>
                </a:cubicBezTo>
                <a:cubicBezTo>
                  <a:pt x="6248" y="9093"/>
                  <a:pt x="6238" y="8908"/>
                  <a:pt x="6156" y="8764"/>
                </a:cubicBezTo>
                <a:cubicBezTo>
                  <a:pt x="6145" y="8744"/>
                  <a:pt x="6139" y="8738"/>
                  <a:pt x="6139" y="8731"/>
                </a:cubicBezTo>
                <a:cubicBezTo>
                  <a:pt x="5932" y="8324"/>
                  <a:pt x="4863" y="6766"/>
                  <a:pt x="2718" y="7056"/>
                </a:cubicBezTo>
                <a:cubicBezTo>
                  <a:pt x="2620" y="7069"/>
                  <a:pt x="2527" y="6971"/>
                  <a:pt x="2538" y="6846"/>
                </a:cubicBezTo>
                <a:cubicBezTo>
                  <a:pt x="2543" y="6748"/>
                  <a:pt x="2609" y="6674"/>
                  <a:pt x="2691" y="6668"/>
                </a:cubicBezTo>
                <a:cubicBezTo>
                  <a:pt x="4650" y="6411"/>
                  <a:pt x="5904" y="7628"/>
                  <a:pt x="6390" y="8429"/>
                </a:cubicBezTo>
                <a:cubicBezTo>
                  <a:pt x="6445" y="8521"/>
                  <a:pt x="6560" y="8527"/>
                  <a:pt x="6625" y="8441"/>
                </a:cubicBezTo>
                <a:cubicBezTo>
                  <a:pt x="6849" y="8146"/>
                  <a:pt x="7122" y="7904"/>
                  <a:pt x="7439" y="7739"/>
                </a:cubicBezTo>
                <a:cubicBezTo>
                  <a:pt x="8039" y="7424"/>
                  <a:pt x="8928" y="7463"/>
                  <a:pt x="9654" y="7838"/>
                </a:cubicBezTo>
                <a:cubicBezTo>
                  <a:pt x="9916" y="7969"/>
                  <a:pt x="10134" y="8140"/>
                  <a:pt x="10314" y="8337"/>
                </a:cubicBezTo>
                <a:cubicBezTo>
                  <a:pt x="10330" y="8297"/>
                  <a:pt x="10347" y="8251"/>
                  <a:pt x="10363" y="8211"/>
                </a:cubicBezTo>
                <a:cubicBezTo>
                  <a:pt x="10511" y="7929"/>
                  <a:pt x="10599" y="7561"/>
                  <a:pt x="10599" y="7160"/>
                </a:cubicBezTo>
                <a:cubicBezTo>
                  <a:pt x="10599" y="6714"/>
                  <a:pt x="10489" y="6312"/>
                  <a:pt x="10309" y="6017"/>
                </a:cubicBezTo>
                <a:cubicBezTo>
                  <a:pt x="10303" y="6010"/>
                  <a:pt x="10304" y="6005"/>
                  <a:pt x="10299" y="5998"/>
                </a:cubicBezTo>
                <a:cubicBezTo>
                  <a:pt x="10206" y="5841"/>
                  <a:pt x="10041" y="5760"/>
                  <a:pt x="9883" y="5820"/>
                </a:cubicBezTo>
                <a:cubicBezTo>
                  <a:pt x="9675" y="5898"/>
                  <a:pt x="9462" y="5932"/>
                  <a:pt x="9255" y="5932"/>
                </a:cubicBezTo>
                <a:cubicBezTo>
                  <a:pt x="8949" y="5932"/>
                  <a:pt x="8660" y="5861"/>
                  <a:pt x="8436" y="5762"/>
                </a:cubicBezTo>
                <a:cubicBezTo>
                  <a:pt x="8360" y="5729"/>
                  <a:pt x="8311" y="5637"/>
                  <a:pt x="8327" y="5538"/>
                </a:cubicBezTo>
                <a:cubicBezTo>
                  <a:pt x="8344" y="5413"/>
                  <a:pt x="8453" y="5347"/>
                  <a:pt x="8546" y="5386"/>
                </a:cubicBezTo>
                <a:cubicBezTo>
                  <a:pt x="8960" y="5577"/>
                  <a:pt x="9589" y="5624"/>
                  <a:pt x="10053" y="5302"/>
                </a:cubicBezTo>
                <a:cubicBezTo>
                  <a:pt x="10086" y="5276"/>
                  <a:pt x="10118" y="5248"/>
                  <a:pt x="10150" y="5222"/>
                </a:cubicBezTo>
                <a:cubicBezTo>
                  <a:pt x="10259" y="5124"/>
                  <a:pt x="10347" y="4999"/>
                  <a:pt x="10413" y="4855"/>
                </a:cubicBezTo>
                <a:cubicBezTo>
                  <a:pt x="10522" y="4592"/>
                  <a:pt x="10592" y="4270"/>
                  <a:pt x="10592" y="3929"/>
                </a:cubicBezTo>
                <a:lnTo>
                  <a:pt x="10592" y="3922"/>
                </a:lnTo>
                <a:cubicBezTo>
                  <a:pt x="10592" y="3647"/>
                  <a:pt x="10511" y="3369"/>
                  <a:pt x="10363" y="3159"/>
                </a:cubicBezTo>
                <a:cubicBezTo>
                  <a:pt x="9840" y="2397"/>
                  <a:pt x="9190" y="2095"/>
                  <a:pt x="8426" y="2259"/>
                </a:cubicBezTo>
                <a:cubicBezTo>
                  <a:pt x="8344" y="2279"/>
                  <a:pt x="8262" y="2232"/>
                  <a:pt x="8235" y="2140"/>
                </a:cubicBezTo>
                <a:cubicBezTo>
                  <a:pt x="8197" y="2022"/>
                  <a:pt x="8258" y="1898"/>
                  <a:pt x="8361" y="1871"/>
                </a:cubicBezTo>
                <a:cubicBezTo>
                  <a:pt x="9087" y="1714"/>
                  <a:pt x="9736" y="1924"/>
                  <a:pt x="10282" y="2489"/>
                </a:cubicBezTo>
                <a:cubicBezTo>
                  <a:pt x="10353" y="2568"/>
                  <a:pt x="10468" y="2523"/>
                  <a:pt x="10490" y="2411"/>
                </a:cubicBezTo>
                <a:cubicBezTo>
                  <a:pt x="10506" y="2306"/>
                  <a:pt x="10522" y="2160"/>
                  <a:pt x="10517" y="1970"/>
                </a:cubicBezTo>
                <a:cubicBezTo>
                  <a:pt x="10495" y="886"/>
                  <a:pt x="10195" y="118"/>
                  <a:pt x="8885" y="13"/>
                </a:cubicBezTo>
                <a:cubicBezTo>
                  <a:pt x="8685" y="-3"/>
                  <a:pt x="8490" y="-4"/>
                  <a:pt x="8302" y="9"/>
                </a:cubicBezTo>
                <a:close/>
                <a:moveTo>
                  <a:pt x="13298" y="9"/>
                </a:moveTo>
                <a:cubicBezTo>
                  <a:pt x="13110" y="-4"/>
                  <a:pt x="12915" y="-3"/>
                  <a:pt x="12715" y="13"/>
                </a:cubicBezTo>
                <a:cubicBezTo>
                  <a:pt x="11405" y="118"/>
                  <a:pt x="11105" y="886"/>
                  <a:pt x="11083" y="1970"/>
                </a:cubicBezTo>
                <a:cubicBezTo>
                  <a:pt x="11078" y="2160"/>
                  <a:pt x="11094" y="2306"/>
                  <a:pt x="11110" y="2411"/>
                </a:cubicBezTo>
                <a:cubicBezTo>
                  <a:pt x="11132" y="2523"/>
                  <a:pt x="11247" y="2568"/>
                  <a:pt x="11318" y="2489"/>
                </a:cubicBezTo>
                <a:cubicBezTo>
                  <a:pt x="11864" y="1924"/>
                  <a:pt x="12513" y="1714"/>
                  <a:pt x="13239" y="1871"/>
                </a:cubicBezTo>
                <a:cubicBezTo>
                  <a:pt x="13342" y="1898"/>
                  <a:pt x="13403" y="2022"/>
                  <a:pt x="13365" y="2140"/>
                </a:cubicBezTo>
                <a:cubicBezTo>
                  <a:pt x="13338" y="2232"/>
                  <a:pt x="13256" y="2279"/>
                  <a:pt x="13174" y="2259"/>
                </a:cubicBezTo>
                <a:cubicBezTo>
                  <a:pt x="12410" y="2095"/>
                  <a:pt x="11760" y="2397"/>
                  <a:pt x="11237" y="3159"/>
                </a:cubicBezTo>
                <a:cubicBezTo>
                  <a:pt x="11089" y="3369"/>
                  <a:pt x="11008" y="3647"/>
                  <a:pt x="11008" y="3922"/>
                </a:cubicBezTo>
                <a:lnTo>
                  <a:pt x="11008" y="3929"/>
                </a:lnTo>
                <a:cubicBezTo>
                  <a:pt x="11008" y="4270"/>
                  <a:pt x="11078" y="4592"/>
                  <a:pt x="11187" y="4855"/>
                </a:cubicBezTo>
                <a:cubicBezTo>
                  <a:pt x="11253" y="4999"/>
                  <a:pt x="11341" y="5124"/>
                  <a:pt x="11450" y="5222"/>
                </a:cubicBezTo>
                <a:cubicBezTo>
                  <a:pt x="11482" y="5248"/>
                  <a:pt x="11514" y="5276"/>
                  <a:pt x="11547" y="5302"/>
                </a:cubicBezTo>
                <a:cubicBezTo>
                  <a:pt x="12011" y="5624"/>
                  <a:pt x="12640" y="5577"/>
                  <a:pt x="13054" y="5386"/>
                </a:cubicBezTo>
                <a:cubicBezTo>
                  <a:pt x="13147" y="5347"/>
                  <a:pt x="13256" y="5413"/>
                  <a:pt x="13273" y="5538"/>
                </a:cubicBezTo>
                <a:cubicBezTo>
                  <a:pt x="13289" y="5637"/>
                  <a:pt x="13240" y="5729"/>
                  <a:pt x="13164" y="5762"/>
                </a:cubicBezTo>
                <a:cubicBezTo>
                  <a:pt x="12940" y="5861"/>
                  <a:pt x="12651" y="5932"/>
                  <a:pt x="12345" y="5932"/>
                </a:cubicBezTo>
                <a:cubicBezTo>
                  <a:pt x="12138" y="5932"/>
                  <a:pt x="11925" y="5898"/>
                  <a:pt x="11717" y="5820"/>
                </a:cubicBezTo>
                <a:cubicBezTo>
                  <a:pt x="11559" y="5760"/>
                  <a:pt x="11394" y="5841"/>
                  <a:pt x="11301" y="5998"/>
                </a:cubicBezTo>
                <a:cubicBezTo>
                  <a:pt x="11296" y="6005"/>
                  <a:pt x="11297" y="6010"/>
                  <a:pt x="11291" y="6017"/>
                </a:cubicBezTo>
                <a:cubicBezTo>
                  <a:pt x="11111" y="6312"/>
                  <a:pt x="11001" y="6714"/>
                  <a:pt x="11001" y="7160"/>
                </a:cubicBezTo>
                <a:cubicBezTo>
                  <a:pt x="11001" y="7561"/>
                  <a:pt x="11089" y="7929"/>
                  <a:pt x="11237" y="8211"/>
                </a:cubicBezTo>
                <a:cubicBezTo>
                  <a:pt x="11253" y="8251"/>
                  <a:pt x="11270" y="8297"/>
                  <a:pt x="11286" y="8337"/>
                </a:cubicBezTo>
                <a:cubicBezTo>
                  <a:pt x="11466" y="8140"/>
                  <a:pt x="11684" y="7969"/>
                  <a:pt x="11946" y="7838"/>
                </a:cubicBezTo>
                <a:cubicBezTo>
                  <a:pt x="12672" y="7463"/>
                  <a:pt x="13561" y="7424"/>
                  <a:pt x="14161" y="7739"/>
                </a:cubicBezTo>
                <a:cubicBezTo>
                  <a:pt x="14478" y="7904"/>
                  <a:pt x="14751" y="8146"/>
                  <a:pt x="14975" y="8441"/>
                </a:cubicBezTo>
                <a:cubicBezTo>
                  <a:pt x="15040" y="8527"/>
                  <a:pt x="15155" y="8521"/>
                  <a:pt x="15210" y="8429"/>
                </a:cubicBezTo>
                <a:cubicBezTo>
                  <a:pt x="15696" y="7628"/>
                  <a:pt x="16950" y="6411"/>
                  <a:pt x="18909" y="6668"/>
                </a:cubicBezTo>
                <a:cubicBezTo>
                  <a:pt x="18991" y="6674"/>
                  <a:pt x="19057" y="6748"/>
                  <a:pt x="19062" y="6846"/>
                </a:cubicBezTo>
                <a:cubicBezTo>
                  <a:pt x="19073" y="6971"/>
                  <a:pt x="18980" y="7069"/>
                  <a:pt x="18882" y="7056"/>
                </a:cubicBezTo>
                <a:cubicBezTo>
                  <a:pt x="16737" y="6766"/>
                  <a:pt x="15668" y="8324"/>
                  <a:pt x="15461" y="8731"/>
                </a:cubicBezTo>
                <a:cubicBezTo>
                  <a:pt x="15461" y="8738"/>
                  <a:pt x="15455" y="8744"/>
                  <a:pt x="15444" y="8764"/>
                </a:cubicBezTo>
                <a:cubicBezTo>
                  <a:pt x="15362" y="8908"/>
                  <a:pt x="15352" y="9093"/>
                  <a:pt x="15406" y="9250"/>
                </a:cubicBezTo>
                <a:cubicBezTo>
                  <a:pt x="15461" y="9408"/>
                  <a:pt x="15498" y="9572"/>
                  <a:pt x="15526" y="9743"/>
                </a:cubicBezTo>
                <a:cubicBezTo>
                  <a:pt x="15651" y="10558"/>
                  <a:pt x="15422" y="11365"/>
                  <a:pt x="14871" y="12028"/>
                </a:cubicBezTo>
                <a:cubicBezTo>
                  <a:pt x="14838" y="12068"/>
                  <a:pt x="14800" y="12088"/>
                  <a:pt x="14756" y="12088"/>
                </a:cubicBezTo>
                <a:cubicBezTo>
                  <a:pt x="14718" y="12088"/>
                  <a:pt x="14680" y="12076"/>
                  <a:pt x="14647" y="12043"/>
                </a:cubicBezTo>
                <a:cubicBezTo>
                  <a:pt x="14576" y="11964"/>
                  <a:pt x="14582" y="11826"/>
                  <a:pt x="14647" y="11747"/>
                </a:cubicBezTo>
                <a:cubicBezTo>
                  <a:pt x="15248" y="11018"/>
                  <a:pt x="15286" y="10295"/>
                  <a:pt x="15210" y="9815"/>
                </a:cubicBezTo>
                <a:cubicBezTo>
                  <a:pt x="15095" y="9079"/>
                  <a:pt x="14648" y="8423"/>
                  <a:pt x="14042" y="8101"/>
                </a:cubicBezTo>
                <a:cubicBezTo>
                  <a:pt x="13518" y="7825"/>
                  <a:pt x="12732" y="7864"/>
                  <a:pt x="12082" y="8199"/>
                </a:cubicBezTo>
                <a:cubicBezTo>
                  <a:pt x="11733" y="8383"/>
                  <a:pt x="11465" y="8627"/>
                  <a:pt x="11301" y="8916"/>
                </a:cubicBezTo>
                <a:cubicBezTo>
                  <a:pt x="11285" y="8968"/>
                  <a:pt x="11264" y="9013"/>
                  <a:pt x="11242" y="9059"/>
                </a:cubicBezTo>
                <a:cubicBezTo>
                  <a:pt x="11214" y="9105"/>
                  <a:pt x="11199" y="9151"/>
                  <a:pt x="11177" y="9197"/>
                </a:cubicBezTo>
                <a:cubicBezTo>
                  <a:pt x="11177" y="9204"/>
                  <a:pt x="11177" y="9203"/>
                  <a:pt x="11177" y="9203"/>
                </a:cubicBezTo>
                <a:cubicBezTo>
                  <a:pt x="11171" y="9216"/>
                  <a:pt x="11165" y="9231"/>
                  <a:pt x="11160" y="9244"/>
                </a:cubicBezTo>
                <a:cubicBezTo>
                  <a:pt x="11062" y="9500"/>
                  <a:pt x="11001" y="9795"/>
                  <a:pt x="11001" y="10117"/>
                </a:cubicBezTo>
                <a:cubicBezTo>
                  <a:pt x="11001" y="10564"/>
                  <a:pt x="11117" y="10971"/>
                  <a:pt x="11291" y="11260"/>
                </a:cubicBezTo>
                <a:cubicBezTo>
                  <a:pt x="11346" y="11359"/>
                  <a:pt x="11461" y="11358"/>
                  <a:pt x="11526" y="11273"/>
                </a:cubicBezTo>
                <a:cubicBezTo>
                  <a:pt x="11865" y="10806"/>
                  <a:pt x="12311" y="10472"/>
                  <a:pt x="12879" y="10269"/>
                </a:cubicBezTo>
                <a:cubicBezTo>
                  <a:pt x="12972" y="10236"/>
                  <a:pt x="13065" y="10301"/>
                  <a:pt x="13087" y="10412"/>
                </a:cubicBezTo>
                <a:cubicBezTo>
                  <a:pt x="13109" y="10511"/>
                  <a:pt x="13053" y="10616"/>
                  <a:pt x="12966" y="10649"/>
                </a:cubicBezTo>
                <a:cubicBezTo>
                  <a:pt x="11760" y="11095"/>
                  <a:pt x="11154" y="12161"/>
                  <a:pt x="11083" y="13981"/>
                </a:cubicBezTo>
                <a:cubicBezTo>
                  <a:pt x="11094" y="14020"/>
                  <a:pt x="11111" y="14067"/>
                  <a:pt x="11122" y="14106"/>
                </a:cubicBezTo>
                <a:cubicBezTo>
                  <a:pt x="11308" y="13876"/>
                  <a:pt x="11548" y="13691"/>
                  <a:pt x="11837" y="13560"/>
                </a:cubicBezTo>
                <a:cubicBezTo>
                  <a:pt x="12868" y="13093"/>
                  <a:pt x="14277" y="13376"/>
                  <a:pt x="15133" y="13895"/>
                </a:cubicBezTo>
                <a:cubicBezTo>
                  <a:pt x="15619" y="14190"/>
                  <a:pt x="16007" y="14618"/>
                  <a:pt x="16247" y="14934"/>
                </a:cubicBezTo>
                <a:cubicBezTo>
                  <a:pt x="16329" y="15039"/>
                  <a:pt x="16465" y="15044"/>
                  <a:pt x="16557" y="14946"/>
                </a:cubicBezTo>
                <a:cubicBezTo>
                  <a:pt x="17387" y="14026"/>
                  <a:pt x="18827" y="13738"/>
                  <a:pt x="19728" y="14402"/>
                </a:cubicBezTo>
                <a:cubicBezTo>
                  <a:pt x="19809" y="14461"/>
                  <a:pt x="19832" y="14591"/>
                  <a:pt x="19777" y="14683"/>
                </a:cubicBezTo>
                <a:cubicBezTo>
                  <a:pt x="19728" y="14768"/>
                  <a:pt x="19630" y="14789"/>
                  <a:pt x="19554" y="14736"/>
                </a:cubicBezTo>
                <a:cubicBezTo>
                  <a:pt x="18680" y="14106"/>
                  <a:pt x="17158" y="14527"/>
                  <a:pt x="16530" y="15584"/>
                </a:cubicBezTo>
                <a:lnTo>
                  <a:pt x="16503" y="15630"/>
                </a:lnTo>
                <a:cubicBezTo>
                  <a:pt x="16448" y="15722"/>
                  <a:pt x="16339" y="15715"/>
                  <a:pt x="16290" y="15630"/>
                </a:cubicBezTo>
                <a:lnTo>
                  <a:pt x="16262" y="15584"/>
                </a:lnTo>
                <a:cubicBezTo>
                  <a:pt x="16257" y="15578"/>
                  <a:pt x="15754" y="14722"/>
                  <a:pt x="14985" y="14256"/>
                </a:cubicBezTo>
                <a:cubicBezTo>
                  <a:pt x="14210" y="13783"/>
                  <a:pt x="12884" y="13515"/>
                  <a:pt x="11951" y="13942"/>
                </a:cubicBezTo>
                <a:cubicBezTo>
                  <a:pt x="11520" y="14139"/>
                  <a:pt x="11226" y="14453"/>
                  <a:pt x="11073" y="14886"/>
                </a:cubicBezTo>
                <a:cubicBezTo>
                  <a:pt x="11029" y="15051"/>
                  <a:pt x="11001" y="15228"/>
                  <a:pt x="11001" y="15412"/>
                </a:cubicBezTo>
                <a:cubicBezTo>
                  <a:pt x="11001" y="16305"/>
                  <a:pt x="11591" y="17036"/>
                  <a:pt x="12311" y="17030"/>
                </a:cubicBezTo>
                <a:cubicBezTo>
                  <a:pt x="12949" y="17023"/>
                  <a:pt x="13648" y="16471"/>
                  <a:pt x="13834" y="16280"/>
                </a:cubicBezTo>
                <a:cubicBezTo>
                  <a:pt x="13910" y="16208"/>
                  <a:pt x="14025" y="16228"/>
                  <a:pt x="14079" y="16340"/>
                </a:cubicBezTo>
                <a:cubicBezTo>
                  <a:pt x="14123" y="16425"/>
                  <a:pt x="14097" y="16535"/>
                  <a:pt x="14037" y="16595"/>
                </a:cubicBezTo>
                <a:cubicBezTo>
                  <a:pt x="13939" y="16686"/>
                  <a:pt x="13834" y="16772"/>
                  <a:pt x="13720" y="16851"/>
                </a:cubicBezTo>
                <a:cubicBezTo>
                  <a:pt x="13654" y="16897"/>
                  <a:pt x="13643" y="17002"/>
                  <a:pt x="13692" y="17054"/>
                </a:cubicBezTo>
                <a:cubicBezTo>
                  <a:pt x="14527" y="18046"/>
                  <a:pt x="15701" y="18664"/>
                  <a:pt x="16994" y="18664"/>
                </a:cubicBezTo>
                <a:cubicBezTo>
                  <a:pt x="19537" y="18664"/>
                  <a:pt x="21600" y="16287"/>
                  <a:pt x="21600" y="13351"/>
                </a:cubicBezTo>
                <a:cubicBezTo>
                  <a:pt x="21600" y="12621"/>
                  <a:pt x="21474" y="11930"/>
                  <a:pt x="21245" y="11299"/>
                </a:cubicBezTo>
                <a:cubicBezTo>
                  <a:pt x="20994" y="10616"/>
                  <a:pt x="20487" y="10110"/>
                  <a:pt x="19881" y="9985"/>
                </a:cubicBezTo>
                <a:cubicBezTo>
                  <a:pt x="19854" y="9979"/>
                  <a:pt x="19826" y="9980"/>
                  <a:pt x="19799" y="9973"/>
                </a:cubicBezTo>
                <a:cubicBezTo>
                  <a:pt x="19128" y="9868"/>
                  <a:pt x="18478" y="10202"/>
                  <a:pt x="18145" y="10550"/>
                </a:cubicBezTo>
                <a:cubicBezTo>
                  <a:pt x="18063" y="10635"/>
                  <a:pt x="18031" y="10774"/>
                  <a:pt x="18058" y="10899"/>
                </a:cubicBezTo>
                <a:cubicBezTo>
                  <a:pt x="18080" y="11004"/>
                  <a:pt x="18097" y="11102"/>
                  <a:pt x="18107" y="11207"/>
                </a:cubicBezTo>
                <a:cubicBezTo>
                  <a:pt x="18162" y="11765"/>
                  <a:pt x="18069" y="12239"/>
                  <a:pt x="17845" y="12542"/>
                </a:cubicBezTo>
                <a:cubicBezTo>
                  <a:pt x="17812" y="12588"/>
                  <a:pt x="17769" y="12607"/>
                  <a:pt x="17725" y="12607"/>
                </a:cubicBezTo>
                <a:cubicBezTo>
                  <a:pt x="17676" y="12607"/>
                  <a:pt x="17632" y="12588"/>
                  <a:pt x="17599" y="12542"/>
                </a:cubicBezTo>
                <a:cubicBezTo>
                  <a:pt x="17545" y="12463"/>
                  <a:pt x="17557" y="12351"/>
                  <a:pt x="17611" y="12273"/>
                </a:cubicBezTo>
                <a:cubicBezTo>
                  <a:pt x="17764" y="12056"/>
                  <a:pt x="17824" y="11687"/>
                  <a:pt x="17780" y="11260"/>
                </a:cubicBezTo>
                <a:cubicBezTo>
                  <a:pt x="17715" y="10617"/>
                  <a:pt x="17430" y="10006"/>
                  <a:pt x="17059" y="9704"/>
                </a:cubicBezTo>
                <a:cubicBezTo>
                  <a:pt x="16977" y="9638"/>
                  <a:pt x="16962" y="9492"/>
                  <a:pt x="17038" y="9400"/>
                </a:cubicBezTo>
                <a:cubicBezTo>
                  <a:pt x="17093" y="9328"/>
                  <a:pt x="17184" y="9329"/>
                  <a:pt x="17250" y="9382"/>
                </a:cubicBezTo>
                <a:cubicBezTo>
                  <a:pt x="17452" y="9553"/>
                  <a:pt x="17633" y="9789"/>
                  <a:pt x="17775" y="10072"/>
                </a:cubicBezTo>
                <a:cubicBezTo>
                  <a:pt x="17835" y="10190"/>
                  <a:pt x="17965" y="10222"/>
                  <a:pt x="18058" y="10144"/>
                </a:cubicBezTo>
                <a:cubicBezTo>
                  <a:pt x="18200" y="10019"/>
                  <a:pt x="18369" y="9907"/>
                  <a:pt x="18549" y="9815"/>
                </a:cubicBezTo>
                <a:cubicBezTo>
                  <a:pt x="18844" y="9664"/>
                  <a:pt x="19308" y="9500"/>
                  <a:pt x="19849" y="9585"/>
                </a:cubicBezTo>
                <a:cubicBezTo>
                  <a:pt x="20116" y="9624"/>
                  <a:pt x="20421" y="9729"/>
                  <a:pt x="20732" y="9953"/>
                </a:cubicBezTo>
                <a:cubicBezTo>
                  <a:pt x="20852" y="10038"/>
                  <a:pt x="21005" y="9978"/>
                  <a:pt x="21059" y="9827"/>
                </a:cubicBezTo>
                <a:cubicBezTo>
                  <a:pt x="21114" y="9670"/>
                  <a:pt x="21157" y="9492"/>
                  <a:pt x="21174" y="9302"/>
                </a:cubicBezTo>
                <a:cubicBezTo>
                  <a:pt x="21321" y="8480"/>
                  <a:pt x="21005" y="6917"/>
                  <a:pt x="20268" y="5524"/>
                </a:cubicBezTo>
                <a:cubicBezTo>
                  <a:pt x="19237" y="3724"/>
                  <a:pt x="18097" y="3160"/>
                  <a:pt x="17562" y="3015"/>
                </a:cubicBezTo>
                <a:cubicBezTo>
                  <a:pt x="17425" y="2982"/>
                  <a:pt x="17299" y="3101"/>
                  <a:pt x="17294" y="3272"/>
                </a:cubicBezTo>
                <a:cubicBezTo>
                  <a:pt x="17294" y="3403"/>
                  <a:pt x="17277" y="3534"/>
                  <a:pt x="17250" y="3666"/>
                </a:cubicBezTo>
                <a:cubicBezTo>
                  <a:pt x="17157" y="4139"/>
                  <a:pt x="16928" y="4559"/>
                  <a:pt x="16622" y="4822"/>
                </a:cubicBezTo>
                <a:cubicBezTo>
                  <a:pt x="16529" y="4907"/>
                  <a:pt x="16486" y="5046"/>
                  <a:pt x="16513" y="5177"/>
                </a:cubicBezTo>
                <a:cubicBezTo>
                  <a:pt x="16557" y="5387"/>
                  <a:pt x="16563" y="5590"/>
                  <a:pt x="16525" y="5774"/>
                </a:cubicBezTo>
                <a:cubicBezTo>
                  <a:pt x="16509" y="5866"/>
                  <a:pt x="16443" y="5926"/>
                  <a:pt x="16366" y="5926"/>
                </a:cubicBezTo>
                <a:cubicBezTo>
                  <a:pt x="16344" y="5926"/>
                  <a:pt x="16328" y="5919"/>
                  <a:pt x="16307" y="5912"/>
                </a:cubicBezTo>
                <a:cubicBezTo>
                  <a:pt x="16225" y="5873"/>
                  <a:pt x="16191" y="5768"/>
                  <a:pt x="16208" y="5670"/>
                </a:cubicBezTo>
                <a:cubicBezTo>
                  <a:pt x="16257" y="5387"/>
                  <a:pt x="16169" y="5033"/>
                  <a:pt x="15962" y="4678"/>
                </a:cubicBezTo>
                <a:cubicBezTo>
                  <a:pt x="15651" y="4146"/>
                  <a:pt x="15166" y="3770"/>
                  <a:pt x="14719" y="3711"/>
                </a:cubicBezTo>
                <a:cubicBezTo>
                  <a:pt x="14615" y="3704"/>
                  <a:pt x="14548" y="3587"/>
                  <a:pt x="14576" y="3463"/>
                </a:cubicBezTo>
                <a:cubicBezTo>
                  <a:pt x="14597" y="3371"/>
                  <a:pt x="14675" y="3310"/>
                  <a:pt x="14756" y="3323"/>
                </a:cubicBezTo>
                <a:cubicBezTo>
                  <a:pt x="15291" y="3389"/>
                  <a:pt x="15870" y="3830"/>
                  <a:pt x="16230" y="4448"/>
                </a:cubicBezTo>
                <a:cubicBezTo>
                  <a:pt x="16274" y="4527"/>
                  <a:pt x="16372" y="4546"/>
                  <a:pt x="16438" y="4487"/>
                </a:cubicBezTo>
                <a:cubicBezTo>
                  <a:pt x="16673" y="4283"/>
                  <a:pt x="16853" y="3948"/>
                  <a:pt x="16929" y="3567"/>
                </a:cubicBezTo>
                <a:cubicBezTo>
                  <a:pt x="16995" y="3232"/>
                  <a:pt x="16973" y="2877"/>
                  <a:pt x="16874" y="2528"/>
                </a:cubicBezTo>
                <a:cubicBezTo>
                  <a:pt x="16771" y="2167"/>
                  <a:pt x="16579" y="1852"/>
                  <a:pt x="16344" y="1602"/>
                </a:cubicBezTo>
                <a:cubicBezTo>
                  <a:pt x="15657" y="867"/>
                  <a:pt x="14618" y="101"/>
                  <a:pt x="13298" y="9"/>
                </a:cubicBezTo>
                <a:close/>
                <a:moveTo>
                  <a:pt x="10805" y="16504"/>
                </a:moveTo>
                <a:cubicBezTo>
                  <a:pt x="10505" y="17122"/>
                  <a:pt x="9959" y="17535"/>
                  <a:pt x="9337" y="17535"/>
                </a:cubicBezTo>
                <a:cubicBezTo>
                  <a:pt x="9119" y="17535"/>
                  <a:pt x="8901" y="17481"/>
                  <a:pt x="8704" y="17383"/>
                </a:cubicBezTo>
                <a:cubicBezTo>
                  <a:pt x="8524" y="17298"/>
                  <a:pt x="8317" y="17338"/>
                  <a:pt x="8181" y="17496"/>
                </a:cubicBezTo>
                <a:cubicBezTo>
                  <a:pt x="7247" y="18560"/>
                  <a:pt x="5976" y="19177"/>
                  <a:pt x="4656" y="19177"/>
                </a:cubicBezTo>
                <a:cubicBezTo>
                  <a:pt x="4355" y="19177"/>
                  <a:pt x="4060" y="19144"/>
                  <a:pt x="3771" y="19085"/>
                </a:cubicBezTo>
                <a:cubicBezTo>
                  <a:pt x="4518" y="20590"/>
                  <a:pt x="5883" y="21596"/>
                  <a:pt x="7444" y="21596"/>
                </a:cubicBezTo>
                <a:cubicBezTo>
                  <a:pt x="8644" y="21596"/>
                  <a:pt x="9693" y="20997"/>
                  <a:pt x="10467" y="20031"/>
                </a:cubicBezTo>
                <a:cubicBezTo>
                  <a:pt x="10560" y="19913"/>
                  <a:pt x="10685" y="19855"/>
                  <a:pt x="10810" y="19855"/>
                </a:cubicBezTo>
                <a:cubicBezTo>
                  <a:pt x="10936" y="19855"/>
                  <a:pt x="11062" y="19913"/>
                  <a:pt x="11155" y="20031"/>
                </a:cubicBezTo>
                <a:cubicBezTo>
                  <a:pt x="11930" y="20997"/>
                  <a:pt x="12978" y="21596"/>
                  <a:pt x="14178" y="21596"/>
                </a:cubicBezTo>
                <a:cubicBezTo>
                  <a:pt x="15739" y="21596"/>
                  <a:pt x="17102" y="20590"/>
                  <a:pt x="17850" y="19085"/>
                </a:cubicBezTo>
                <a:cubicBezTo>
                  <a:pt x="17566" y="19144"/>
                  <a:pt x="17272" y="19177"/>
                  <a:pt x="16967" y="19177"/>
                </a:cubicBezTo>
                <a:cubicBezTo>
                  <a:pt x="15630" y="19177"/>
                  <a:pt x="14357" y="18560"/>
                  <a:pt x="13430" y="17496"/>
                </a:cubicBezTo>
                <a:cubicBezTo>
                  <a:pt x="13288" y="17332"/>
                  <a:pt x="13086" y="17291"/>
                  <a:pt x="12906" y="17383"/>
                </a:cubicBezTo>
                <a:cubicBezTo>
                  <a:pt x="12704" y="17481"/>
                  <a:pt x="12492" y="17535"/>
                  <a:pt x="12273" y="17535"/>
                </a:cubicBezTo>
                <a:cubicBezTo>
                  <a:pt x="11651" y="17535"/>
                  <a:pt x="11105" y="17122"/>
                  <a:pt x="10805" y="16504"/>
                </a:cubicBez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Callout"/>
          <p:cNvSpPr/>
          <p:nvPr/>
        </p:nvSpPr>
        <p:spPr>
          <a:xfrm>
            <a:off x="7924800" y="2946400"/>
            <a:ext cx="3186113" cy="16033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5" y="0"/>
                </a:moveTo>
                <a:cubicBezTo>
                  <a:pt x="222" y="0"/>
                  <a:pt x="0" y="440"/>
                  <a:pt x="0" y="984"/>
                </a:cubicBezTo>
                <a:lnTo>
                  <a:pt x="0" y="18691"/>
                </a:lnTo>
                <a:cubicBezTo>
                  <a:pt x="0" y="19235"/>
                  <a:pt x="222" y="19675"/>
                  <a:pt x="495" y="19675"/>
                </a:cubicBezTo>
                <a:lnTo>
                  <a:pt x="8217" y="19675"/>
                </a:lnTo>
                <a:lnTo>
                  <a:pt x="9821" y="21600"/>
                </a:lnTo>
                <a:lnTo>
                  <a:pt x="11424" y="19675"/>
                </a:lnTo>
                <a:lnTo>
                  <a:pt x="21105" y="19675"/>
                </a:lnTo>
                <a:cubicBezTo>
                  <a:pt x="21378" y="19675"/>
                  <a:pt x="21600" y="19235"/>
                  <a:pt x="21600" y="18691"/>
                </a:cubicBezTo>
                <a:lnTo>
                  <a:pt x="21600" y="984"/>
                </a:lnTo>
                <a:cubicBezTo>
                  <a:pt x="21600" y="440"/>
                  <a:pt x="21378" y="0"/>
                  <a:pt x="21105" y="0"/>
                </a:cubicBezTo>
                <a:lnTo>
                  <a:pt x="495" y="0"/>
                </a:lnTo>
                <a:close/>
              </a:path>
            </a:pathLst>
          </a:custGeom>
          <a:ln w="254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287" name="Group"/>
          <p:cNvGrpSpPr/>
          <p:nvPr/>
        </p:nvGrpSpPr>
        <p:grpSpPr>
          <a:xfrm>
            <a:off x="9375657" y="2971230"/>
            <a:ext cx="1723641" cy="1316235"/>
            <a:chOff x="0" y="0"/>
            <a:chExt cx="1723640" cy="1316234"/>
          </a:xfrm>
        </p:grpSpPr>
        <p:pic>
          <p:nvPicPr>
            <p:cNvPr id="28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6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pic>
        <p:nvPicPr>
          <p:cNvPr id="2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6306">
            <a:off x="7919542" y="3437520"/>
            <a:ext cx="1549666" cy="3836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Harder to reproduce on different O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Harder to reproduce on different OS...</a:t>
            </a:r>
          </a:p>
        </p:txBody>
      </p:sp>
      <p:sp>
        <p:nvSpPr>
          <p:cNvPr id="1412" name="Rectangle"/>
          <p:cNvSpPr/>
          <p:nvPr/>
        </p:nvSpPr>
        <p:spPr>
          <a:xfrm>
            <a:off x="1029468" y="4782963"/>
            <a:ext cx="451120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3" name="Square"/>
          <p:cNvSpPr/>
          <p:nvPr/>
        </p:nvSpPr>
        <p:spPr>
          <a:xfrm>
            <a:off x="13215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14" name="Square"/>
          <p:cNvSpPr/>
          <p:nvPr/>
        </p:nvSpPr>
        <p:spPr>
          <a:xfrm>
            <a:off x="1613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5" name="Square"/>
          <p:cNvSpPr/>
          <p:nvPr/>
        </p:nvSpPr>
        <p:spPr>
          <a:xfrm>
            <a:off x="19057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16" name="Square"/>
          <p:cNvSpPr/>
          <p:nvPr/>
        </p:nvSpPr>
        <p:spPr>
          <a:xfrm>
            <a:off x="2197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7" name="Square"/>
          <p:cNvSpPr/>
          <p:nvPr/>
        </p:nvSpPr>
        <p:spPr>
          <a:xfrm>
            <a:off x="24899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18" name="Square"/>
          <p:cNvSpPr/>
          <p:nvPr/>
        </p:nvSpPr>
        <p:spPr>
          <a:xfrm>
            <a:off x="27820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9" name="Square"/>
          <p:cNvSpPr/>
          <p:nvPr/>
        </p:nvSpPr>
        <p:spPr>
          <a:xfrm>
            <a:off x="30741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20" name="CPU X"/>
          <p:cNvSpPr/>
          <p:nvPr/>
        </p:nvSpPr>
        <p:spPr>
          <a:xfrm>
            <a:off x="1029468" y="5062363"/>
            <a:ext cx="4671766" cy="759174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421" name="Rectangle"/>
          <p:cNvSpPr/>
          <p:nvPr/>
        </p:nvSpPr>
        <p:spPr>
          <a:xfrm>
            <a:off x="3366268" y="3775546"/>
            <a:ext cx="2335264" cy="102790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2" name="good.py"/>
          <p:cNvSpPr/>
          <p:nvPr/>
        </p:nvSpPr>
        <p:spPr>
          <a:xfrm>
            <a:off x="1028067" y="1748755"/>
            <a:ext cx="4674866" cy="759173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good.py</a:t>
            </a:r>
          </a:p>
        </p:txBody>
      </p:sp>
      <p:sp>
        <p:nvSpPr>
          <p:cNvPr id="1423" name="Square"/>
          <p:cNvSpPr/>
          <p:nvPr/>
        </p:nvSpPr>
        <p:spPr>
          <a:xfrm>
            <a:off x="33662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4" name="Square"/>
          <p:cNvSpPr/>
          <p:nvPr/>
        </p:nvSpPr>
        <p:spPr>
          <a:xfrm>
            <a:off x="36583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5" name="Square"/>
          <p:cNvSpPr/>
          <p:nvPr/>
        </p:nvSpPr>
        <p:spPr>
          <a:xfrm>
            <a:off x="39504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6" name="Square"/>
          <p:cNvSpPr/>
          <p:nvPr/>
        </p:nvSpPr>
        <p:spPr>
          <a:xfrm>
            <a:off x="42425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7" name="Square"/>
          <p:cNvSpPr/>
          <p:nvPr/>
        </p:nvSpPr>
        <p:spPr>
          <a:xfrm>
            <a:off x="4534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8" name="Square"/>
          <p:cNvSpPr/>
          <p:nvPr/>
        </p:nvSpPr>
        <p:spPr>
          <a:xfrm>
            <a:off x="48267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9" name="Square"/>
          <p:cNvSpPr/>
          <p:nvPr/>
        </p:nvSpPr>
        <p:spPr>
          <a:xfrm>
            <a:off x="5118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0" name="Square"/>
          <p:cNvSpPr/>
          <p:nvPr/>
        </p:nvSpPr>
        <p:spPr>
          <a:xfrm>
            <a:off x="54109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1" name="Windows"/>
          <p:cNvSpPr/>
          <p:nvPr/>
        </p:nvSpPr>
        <p:spPr>
          <a:xfrm>
            <a:off x="1029468" y="3775546"/>
            <a:ext cx="233526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1432" name="Python Interpreter"/>
          <p:cNvSpPr/>
          <p:nvPr/>
        </p:nvSpPr>
        <p:spPr>
          <a:xfrm>
            <a:off x="1029468" y="2496963"/>
            <a:ext cx="4671766" cy="128840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/>
            </a:lvl1pPr>
          </a:lstStyle>
          <a:p>
            <a:r>
              <a:t>Python Interpreter</a:t>
            </a:r>
          </a:p>
        </p:txBody>
      </p:sp>
      <p:sp>
        <p:nvSpPr>
          <p:cNvPr id="1433" name="Oval"/>
          <p:cNvSpPr/>
          <p:nvPr/>
        </p:nvSpPr>
        <p:spPr>
          <a:xfrm>
            <a:off x="1030870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4" name="Oval"/>
          <p:cNvSpPr/>
          <p:nvPr/>
        </p:nvSpPr>
        <p:spPr>
          <a:xfrm>
            <a:off x="1612192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5" name="Oval"/>
          <p:cNvSpPr/>
          <p:nvPr/>
        </p:nvSpPr>
        <p:spPr>
          <a:xfrm>
            <a:off x="2185362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6" name="Oval"/>
          <p:cNvSpPr/>
          <p:nvPr/>
        </p:nvSpPr>
        <p:spPr>
          <a:xfrm>
            <a:off x="2766684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7" name="Oval"/>
          <p:cNvSpPr/>
          <p:nvPr/>
        </p:nvSpPr>
        <p:spPr>
          <a:xfrm>
            <a:off x="1030870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8" name="Oval"/>
          <p:cNvSpPr/>
          <p:nvPr/>
        </p:nvSpPr>
        <p:spPr>
          <a:xfrm>
            <a:off x="1612192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9" name="Oval"/>
          <p:cNvSpPr/>
          <p:nvPr/>
        </p:nvSpPr>
        <p:spPr>
          <a:xfrm>
            <a:off x="2185362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40" name="Oval"/>
          <p:cNvSpPr/>
          <p:nvPr/>
        </p:nvSpPr>
        <p:spPr>
          <a:xfrm>
            <a:off x="2766684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41" name="The Python interpreter mostly lets you…"/>
          <p:cNvSpPr txBox="1"/>
          <p:nvPr/>
        </p:nvSpPr>
        <p:spPr>
          <a:xfrm>
            <a:off x="864777" y="6590531"/>
            <a:ext cx="1204657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Python interpreter mostly lets you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[Python Programmer] ignore the CPU you run on.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But you still need to work a bit to "fit" the code to the OS.</a:t>
            </a:r>
          </a:p>
        </p:txBody>
      </p:sp>
      <p:sp>
        <p:nvSpPr>
          <p:cNvPr id="1442" name="f = open(&quot;c:\data\file.txt&quot;)…"/>
          <p:cNvSpPr txBox="1"/>
          <p:nvPr/>
        </p:nvSpPr>
        <p:spPr>
          <a:xfrm>
            <a:off x="7157938" y="2722066"/>
            <a:ext cx="4927700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f =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open("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c:\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data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\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file.txt")</a:t>
            </a:r>
          </a:p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...</a:t>
            </a:r>
          </a:p>
        </p:txBody>
      </p:sp>
      <p:sp>
        <p:nvSpPr>
          <p:cNvPr id="1443" name="Dingbat Check"/>
          <p:cNvSpPr/>
          <p:nvPr/>
        </p:nvSpPr>
        <p:spPr>
          <a:xfrm>
            <a:off x="200129" y="2112096"/>
            <a:ext cx="599448" cy="5696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Harder to reproduce on different O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Harder to reproduce on different OS...</a:t>
            </a:r>
          </a:p>
        </p:txBody>
      </p:sp>
      <p:sp>
        <p:nvSpPr>
          <p:cNvPr id="1446" name="Rectangle"/>
          <p:cNvSpPr/>
          <p:nvPr/>
        </p:nvSpPr>
        <p:spPr>
          <a:xfrm>
            <a:off x="1029468" y="4782963"/>
            <a:ext cx="4671766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7" name="Square"/>
          <p:cNvSpPr/>
          <p:nvPr/>
        </p:nvSpPr>
        <p:spPr>
          <a:xfrm>
            <a:off x="13215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48" name="Square"/>
          <p:cNvSpPr/>
          <p:nvPr/>
        </p:nvSpPr>
        <p:spPr>
          <a:xfrm>
            <a:off x="1613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9" name="Square"/>
          <p:cNvSpPr/>
          <p:nvPr/>
        </p:nvSpPr>
        <p:spPr>
          <a:xfrm>
            <a:off x="19057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0" name="Square"/>
          <p:cNvSpPr/>
          <p:nvPr/>
        </p:nvSpPr>
        <p:spPr>
          <a:xfrm>
            <a:off x="2197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1" name="Square"/>
          <p:cNvSpPr/>
          <p:nvPr/>
        </p:nvSpPr>
        <p:spPr>
          <a:xfrm>
            <a:off x="24899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2" name="Square"/>
          <p:cNvSpPr/>
          <p:nvPr/>
        </p:nvSpPr>
        <p:spPr>
          <a:xfrm>
            <a:off x="27820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3" name="Square"/>
          <p:cNvSpPr/>
          <p:nvPr/>
        </p:nvSpPr>
        <p:spPr>
          <a:xfrm>
            <a:off x="30741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4" name="CPU X"/>
          <p:cNvSpPr/>
          <p:nvPr/>
        </p:nvSpPr>
        <p:spPr>
          <a:xfrm>
            <a:off x="1029468" y="5062363"/>
            <a:ext cx="4671766" cy="759174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455" name="Rectangle"/>
          <p:cNvSpPr/>
          <p:nvPr/>
        </p:nvSpPr>
        <p:spPr>
          <a:xfrm>
            <a:off x="3366268" y="3775546"/>
            <a:ext cx="2335264" cy="102790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6" name="good.py"/>
          <p:cNvSpPr/>
          <p:nvPr/>
        </p:nvSpPr>
        <p:spPr>
          <a:xfrm>
            <a:off x="1028067" y="1748755"/>
            <a:ext cx="4674866" cy="759173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good.py</a:t>
            </a:r>
          </a:p>
        </p:txBody>
      </p:sp>
      <p:sp>
        <p:nvSpPr>
          <p:cNvPr id="1457" name="Square"/>
          <p:cNvSpPr/>
          <p:nvPr/>
        </p:nvSpPr>
        <p:spPr>
          <a:xfrm>
            <a:off x="33662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8" name="Square"/>
          <p:cNvSpPr/>
          <p:nvPr/>
        </p:nvSpPr>
        <p:spPr>
          <a:xfrm>
            <a:off x="36583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9" name="Square"/>
          <p:cNvSpPr/>
          <p:nvPr/>
        </p:nvSpPr>
        <p:spPr>
          <a:xfrm>
            <a:off x="39504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0" name="Square"/>
          <p:cNvSpPr/>
          <p:nvPr/>
        </p:nvSpPr>
        <p:spPr>
          <a:xfrm>
            <a:off x="42425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1" name="Square"/>
          <p:cNvSpPr/>
          <p:nvPr/>
        </p:nvSpPr>
        <p:spPr>
          <a:xfrm>
            <a:off x="4534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2" name="Square"/>
          <p:cNvSpPr/>
          <p:nvPr/>
        </p:nvSpPr>
        <p:spPr>
          <a:xfrm>
            <a:off x="48267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3" name="Square"/>
          <p:cNvSpPr/>
          <p:nvPr/>
        </p:nvSpPr>
        <p:spPr>
          <a:xfrm>
            <a:off x="5118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4" name="Square"/>
          <p:cNvSpPr/>
          <p:nvPr/>
        </p:nvSpPr>
        <p:spPr>
          <a:xfrm>
            <a:off x="54109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5" name="Windows"/>
          <p:cNvSpPr/>
          <p:nvPr/>
        </p:nvSpPr>
        <p:spPr>
          <a:xfrm>
            <a:off x="1029468" y="3775546"/>
            <a:ext cx="233526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1466" name="Python Interpreter"/>
          <p:cNvSpPr/>
          <p:nvPr/>
        </p:nvSpPr>
        <p:spPr>
          <a:xfrm>
            <a:off x="1029468" y="2496963"/>
            <a:ext cx="4671766" cy="128840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600" b="0"/>
            </a:lvl1pPr>
          </a:lstStyle>
          <a:p>
            <a:r>
              <a:t>Python Interpreter</a:t>
            </a:r>
          </a:p>
        </p:txBody>
      </p:sp>
      <p:sp>
        <p:nvSpPr>
          <p:cNvPr id="1467" name="Oval"/>
          <p:cNvSpPr/>
          <p:nvPr/>
        </p:nvSpPr>
        <p:spPr>
          <a:xfrm>
            <a:off x="1030870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8" name="Oval"/>
          <p:cNvSpPr/>
          <p:nvPr/>
        </p:nvSpPr>
        <p:spPr>
          <a:xfrm>
            <a:off x="1612192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9" name="Oval"/>
          <p:cNvSpPr/>
          <p:nvPr/>
        </p:nvSpPr>
        <p:spPr>
          <a:xfrm>
            <a:off x="2185362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0" name="Oval"/>
          <p:cNvSpPr/>
          <p:nvPr/>
        </p:nvSpPr>
        <p:spPr>
          <a:xfrm>
            <a:off x="2766684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1" name="Oval"/>
          <p:cNvSpPr/>
          <p:nvPr/>
        </p:nvSpPr>
        <p:spPr>
          <a:xfrm>
            <a:off x="1030870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2" name="Oval"/>
          <p:cNvSpPr/>
          <p:nvPr/>
        </p:nvSpPr>
        <p:spPr>
          <a:xfrm>
            <a:off x="1612192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3" name="Oval"/>
          <p:cNvSpPr/>
          <p:nvPr/>
        </p:nvSpPr>
        <p:spPr>
          <a:xfrm>
            <a:off x="2185362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4" name="Oval"/>
          <p:cNvSpPr/>
          <p:nvPr/>
        </p:nvSpPr>
        <p:spPr>
          <a:xfrm>
            <a:off x="2766684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5" name="The Python interpreter mostly lets you…"/>
          <p:cNvSpPr txBox="1"/>
          <p:nvPr/>
        </p:nvSpPr>
        <p:spPr>
          <a:xfrm>
            <a:off x="864777" y="6590531"/>
            <a:ext cx="1204657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Python interpreter mostly lets you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[Python Programmer] ignore the CPU you run on.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But you still need to work a bit to "fit" the code to the OS.</a:t>
            </a:r>
          </a:p>
        </p:txBody>
      </p:sp>
      <p:sp>
        <p:nvSpPr>
          <p:cNvPr id="1476" name="# solution 1:…"/>
          <p:cNvSpPr txBox="1"/>
          <p:nvPr/>
        </p:nvSpPr>
        <p:spPr>
          <a:xfrm>
            <a:off x="6205438" y="2214066"/>
            <a:ext cx="65666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/>
            </a:pPr>
            <a:r>
              <a:t># solution 1:</a:t>
            </a:r>
          </a:p>
          <a:p>
            <a:pPr algn="l">
              <a:defRPr sz="2100" b="0"/>
            </a:pPr>
            <a:r>
              <a:t>f =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open(os.path.join("data", "file.txt"))</a:t>
            </a:r>
          </a:p>
          <a:p>
            <a:pPr algn="l">
              <a:defRPr sz="2100"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...</a:t>
            </a:r>
          </a:p>
        </p:txBody>
      </p:sp>
      <p:sp>
        <p:nvSpPr>
          <p:cNvPr id="1477" name="Dingbat Check"/>
          <p:cNvSpPr/>
          <p:nvPr/>
        </p:nvSpPr>
        <p:spPr>
          <a:xfrm>
            <a:off x="200129" y="2112096"/>
            <a:ext cx="599448" cy="5696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8" name="# solution 2:…"/>
          <p:cNvSpPr txBox="1"/>
          <p:nvPr/>
        </p:nvSpPr>
        <p:spPr>
          <a:xfrm>
            <a:off x="6205438" y="3903166"/>
            <a:ext cx="643071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/>
            </a:pPr>
            <a:r>
              <a:t># solution 2:</a:t>
            </a:r>
          </a:p>
          <a:p>
            <a:pPr algn="l">
              <a:defRPr sz="2100" b="0"/>
            </a:pPr>
            <a:r>
              <a:t>tell anybody reproducing your results to use the same OS!</a:t>
            </a:r>
          </a:p>
        </p:txBody>
      </p:sp>
      <p:sp>
        <p:nvSpPr>
          <p:cNvPr id="1479" name="tradeoffs?"/>
          <p:cNvSpPr txBox="1"/>
          <p:nvPr/>
        </p:nvSpPr>
        <p:spPr>
          <a:xfrm>
            <a:off x="8605217" y="5262066"/>
            <a:ext cx="1631157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tradeoffs?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VMs (Virtual Machines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VMs (Virtual Machines)</a:t>
            </a:r>
          </a:p>
        </p:txBody>
      </p:sp>
      <p:sp>
        <p:nvSpPr>
          <p:cNvPr id="1482" name="popular virtual…"/>
          <p:cNvSpPr txBox="1"/>
          <p:nvPr/>
        </p:nvSpPr>
        <p:spPr>
          <a:xfrm>
            <a:off x="9670522" y="587786"/>
            <a:ext cx="283171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 b="0"/>
            </a:pPr>
            <a:r>
              <a:t>popular virtual</a:t>
            </a:r>
          </a:p>
          <a:p>
            <a:pPr>
              <a:defRPr sz="3000" b="0"/>
            </a:pPr>
            <a:r>
              <a:t>machine software</a:t>
            </a:r>
          </a:p>
        </p:txBody>
      </p:sp>
      <p:grpSp>
        <p:nvGrpSpPr>
          <p:cNvPr id="1486" name="Group"/>
          <p:cNvGrpSpPr/>
          <p:nvPr/>
        </p:nvGrpSpPr>
        <p:grpSpPr>
          <a:xfrm>
            <a:off x="10247928" y="1924228"/>
            <a:ext cx="1676905" cy="5569933"/>
            <a:chOff x="0" y="0"/>
            <a:chExt cx="1676904" cy="5569932"/>
          </a:xfrm>
        </p:grpSpPr>
        <p:pic>
          <p:nvPicPr>
            <p:cNvPr id="1483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530" y="1853040"/>
              <a:ext cx="1595844" cy="159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84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30" y="0"/>
              <a:ext cx="1595844" cy="159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85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777113"/>
              <a:ext cx="1676905" cy="17928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87" name="Physical Machine…"/>
          <p:cNvSpPr/>
          <p:nvPr/>
        </p:nvSpPr>
        <p:spPr>
          <a:xfrm>
            <a:off x="711968" y="6607646"/>
            <a:ext cx="8124430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800" b="0">
                <a:solidFill>
                  <a:srgbClr val="FFFFFF"/>
                </a:solidFill>
              </a:defRPr>
            </a:pPr>
            <a:r>
              <a:t>Physical Machine</a:t>
            </a:r>
          </a:p>
          <a:p>
            <a:pPr>
              <a:defRPr sz="2800" b="0">
                <a:solidFill>
                  <a:srgbClr val="FFFFFF"/>
                </a:solidFill>
              </a:defRPr>
            </a:pPr>
            <a:r>
              <a:t>[CPU, memory, etc]</a:t>
            </a:r>
          </a:p>
        </p:txBody>
      </p:sp>
      <p:sp>
        <p:nvSpPr>
          <p:cNvPr id="1488" name="Mac Operating System"/>
          <p:cNvSpPr/>
          <p:nvPr/>
        </p:nvSpPr>
        <p:spPr>
          <a:xfrm>
            <a:off x="711968" y="6022652"/>
            <a:ext cx="8124430" cy="54570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FFFFFF"/>
                </a:solidFill>
              </a:defRPr>
            </a:lvl1pPr>
          </a:lstStyle>
          <a:p>
            <a:r>
              <a:t>Mac Operating System</a:t>
            </a:r>
          </a:p>
        </p:txBody>
      </p:sp>
      <p:grpSp>
        <p:nvGrpSpPr>
          <p:cNvPr id="1491" name="Virtual Machine"/>
          <p:cNvGrpSpPr/>
          <p:nvPr/>
        </p:nvGrpSpPr>
        <p:grpSpPr>
          <a:xfrm>
            <a:off x="3504654" y="4914366"/>
            <a:ext cx="2539058" cy="1104107"/>
            <a:chOff x="0" y="0"/>
            <a:chExt cx="2539057" cy="1104106"/>
          </a:xfrm>
        </p:grpSpPr>
        <p:sp>
          <p:nvSpPr>
            <p:cNvPr id="1490" name="Virtual Machine"/>
            <p:cNvSpPr/>
            <p:nvPr/>
          </p:nvSpPr>
          <p:spPr>
            <a:xfrm>
              <a:off x="38100" y="38100"/>
              <a:ext cx="2462858" cy="102790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Virtual Machine</a:t>
              </a:r>
            </a:p>
          </p:txBody>
        </p:sp>
        <p:pic>
          <p:nvPicPr>
            <p:cNvPr id="1489" name="Virtual Machine Virtual Machine" descr="Virtual Machine Virtual Mach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539058" cy="1104107"/>
            </a:xfrm>
            <a:prstGeom prst="rect">
              <a:avLst/>
            </a:prstGeom>
            <a:effectLst/>
          </p:spPr>
        </p:pic>
      </p:grpSp>
      <p:grpSp>
        <p:nvGrpSpPr>
          <p:cNvPr id="1494" name="Virtual Machine"/>
          <p:cNvGrpSpPr/>
          <p:nvPr/>
        </p:nvGrpSpPr>
        <p:grpSpPr>
          <a:xfrm>
            <a:off x="6334174" y="4914366"/>
            <a:ext cx="2539059" cy="1104107"/>
            <a:chOff x="0" y="0"/>
            <a:chExt cx="2539057" cy="1104106"/>
          </a:xfrm>
        </p:grpSpPr>
        <p:sp>
          <p:nvSpPr>
            <p:cNvPr id="1493" name="Virtual Machine"/>
            <p:cNvSpPr/>
            <p:nvPr/>
          </p:nvSpPr>
          <p:spPr>
            <a:xfrm>
              <a:off x="38100" y="38100"/>
              <a:ext cx="2462858" cy="102790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Virtual Machine</a:t>
              </a:r>
            </a:p>
          </p:txBody>
        </p:sp>
        <p:pic>
          <p:nvPicPr>
            <p:cNvPr id="1492" name="Virtual Machine Virtual Machine" descr="Virtual Machine Virtual Mach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539058" cy="1104107"/>
            </a:xfrm>
            <a:prstGeom prst="rect">
              <a:avLst/>
            </a:prstGeom>
            <a:effectLst/>
          </p:spPr>
        </p:pic>
      </p:grpSp>
      <p:sp>
        <p:nvSpPr>
          <p:cNvPr id="1495" name="Mac OS X…"/>
          <p:cNvSpPr/>
          <p:nvPr/>
        </p:nvSpPr>
        <p:spPr>
          <a:xfrm>
            <a:off x="713233" y="3434370"/>
            <a:ext cx="2462859" cy="2546003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Mac OS X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Programs</a:t>
            </a:r>
          </a:p>
        </p:txBody>
      </p:sp>
      <p:pic>
        <p:nvPicPr>
          <p:cNvPr id="1496" name="Image" descr="Image"/>
          <p:cNvPicPr>
            <a:picLocks noChangeAspect="1"/>
          </p:cNvPicPr>
          <p:nvPr/>
        </p:nvPicPr>
        <p:blipFill>
          <a:blip r:embed="rId6"/>
          <a:srcRect l="12418" t="36609" r="10084" b="33230"/>
          <a:stretch>
            <a:fillRect/>
          </a:stretch>
        </p:blipFill>
        <p:spPr>
          <a:xfrm>
            <a:off x="6497265" y="2496785"/>
            <a:ext cx="2258593" cy="54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7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2150" y="3574956"/>
            <a:ext cx="1705025" cy="1705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8" name="Image" descr="Image"/>
          <p:cNvPicPr>
            <a:picLocks noChangeAspect="1"/>
          </p:cNvPicPr>
          <p:nvPr/>
        </p:nvPicPr>
        <p:blipFill>
          <a:blip r:embed="rId8"/>
          <a:srcRect l="39160" t="22059" r="39156" b="22044"/>
          <a:stretch>
            <a:fillRect/>
          </a:stretch>
        </p:blipFill>
        <p:spPr>
          <a:xfrm>
            <a:off x="4260353" y="2107622"/>
            <a:ext cx="1050530" cy="1523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6" extrusionOk="0">
                <a:moveTo>
                  <a:pt x="10755" y="1"/>
                </a:moveTo>
                <a:cubicBezTo>
                  <a:pt x="10266" y="-8"/>
                  <a:pt x="9774" y="32"/>
                  <a:pt x="9417" y="125"/>
                </a:cubicBezTo>
                <a:cubicBezTo>
                  <a:pt x="8690" y="313"/>
                  <a:pt x="7958" y="771"/>
                  <a:pt x="7613" y="1253"/>
                </a:cubicBezTo>
                <a:cubicBezTo>
                  <a:pt x="7342" y="1634"/>
                  <a:pt x="7348" y="1639"/>
                  <a:pt x="7295" y="3376"/>
                </a:cubicBezTo>
                <a:cubicBezTo>
                  <a:pt x="7261" y="4485"/>
                  <a:pt x="7197" y="5185"/>
                  <a:pt x="7124" y="5303"/>
                </a:cubicBezTo>
                <a:cubicBezTo>
                  <a:pt x="6785" y="5848"/>
                  <a:pt x="6100" y="6707"/>
                  <a:pt x="5182" y="7751"/>
                </a:cubicBezTo>
                <a:cubicBezTo>
                  <a:pt x="3700" y="9436"/>
                  <a:pt x="3378" y="9942"/>
                  <a:pt x="3329" y="10598"/>
                </a:cubicBezTo>
                <a:cubicBezTo>
                  <a:pt x="3293" y="11095"/>
                  <a:pt x="3259" y="11148"/>
                  <a:pt x="2848" y="11553"/>
                </a:cubicBezTo>
                <a:cubicBezTo>
                  <a:pt x="2445" y="11950"/>
                  <a:pt x="1955" y="12230"/>
                  <a:pt x="1820" y="12137"/>
                </a:cubicBezTo>
                <a:cubicBezTo>
                  <a:pt x="1788" y="12116"/>
                  <a:pt x="1679" y="12119"/>
                  <a:pt x="1583" y="12148"/>
                </a:cubicBezTo>
                <a:cubicBezTo>
                  <a:pt x="1487" y="12177"/>
                  <a:pt x="1390" y="12205"/>
                  <a:pt x="1363" y="12210"/>
                </a:cubicBezTo>
                <a:cubicBezTo>
                  <a:pt x="544" y="12380"/>
                  <a:pt x="485" y="12406"/>
                  <a:pt x="367" y="12643"/>
                </a:cubicBezTo>
                <a:cubicBezTo>
                  <a:pt x="301" y="12775"/>
                  <a:pt x="271" y="13047"/>
                  <a:pt x="294" y="13249"/>
                </a:cubicBezTo>
                <a:cubicBezTo>
                  <a:pt x="352" y="13771"/>
                  <a:pt x="340" y="14128"/>
                  <a:pt x="253" y="14322"/>
                </a:cubicBezTo>
                <a:cubicBezTo>
                  <a:pt x="212" y="14414"/>
                  <a:pt x="149" y="14659"/>
                  <a:pt x="122" y="14867"/>
                </a:cubicBezTo>
                <a:cubicBezTo>
                  <a:pt x="79" y="15205"/>
                  <a:pt x="105" y="15256"/>
                  <a:pt x="310" y="15355"/>
                </a:cubicBezTo>
                <a:cubicBezTo>
                  <a:pt x="684" y="15536"/>
                  <a:pt x="2181" y="15833"/>
                  <a:pt x="3370" y="15962"/>
                </a:cubicBezTo>
                <a:cubicBezTo>
                  <a:pt x="3541" y="15980"/>
                  <a:pt x="3807" y="16032"/>
                  <a:pt x="3958" y="16074"/>
                </a:cubicBezTo>
                <a:cubicBezTo>
                  <a:pt x="4108" y="16116"/>
                  <a:pt x="4281" y="16161"/>
                  <a:pt x="4341" y="16170"/>
                </a:cubicBezTo>
                <a:cubicBezTo>
                  <a:pt x="4401" y="16178"/>
                  <a:pt x="4601" y="16229"/>
                  <a:pt x="4782" y="16282"/>
                </a:cubicBezTo>
                <a:cubicBezTo>
                  <a:pt x="5436" y="16474"/>
                  <a:pt x="5741" y="16518"/>
                  <a:pt x="6381" y="16518"/>
                </a:cubicBezTo>
                <a:cubicBezTo>
                  <a:pt x="7205" y="16518"/>
                  <a:pt x="7588" y="16372"/>
                  <a:pt x="8038" y="15889"/>
                </a:cubicBezTo>
                <a:cubicBezTo>
                  <a:pt x="8219" y="15694"/>
                  <a:pt x="8465" y="15496"/>
                  <a:pt x="8585" y="15451"/>
                </a:cubicBezTo>
                <a:cubicBezTo>
                  <a:pt x="8704" y="15406"/>
                  <a:pt x="9307" y="15354"/>
                  <a:pt x="9923" y="15338"/>
                </a:cubicBezTo>
                <a:cubicBezTo>
                  <a:pt x="10742" y="15318"/>
                  <a:pt x="11137" y="15339"/>
                  <a:pt x="11726" y="15428"/>
                </a:cubicBezTo>
                <a:cubicBezTo>
                  <a:pt x="11790" y="15438"/>
                  <a:pt x="11845" y="15445"/>
                  <a:pt x="11914" y="15456"/>
                </a:cubicBezTo>
                <a:cubicBezTo>
                  <a:pt x="12931" y="15623"/>
                  <a:pt x="13176" y="15717"/>
                  <a:pt x="13358" y="16012"/>
                </a:cubicBezTo>
                <a:cubicBezTo>
                  <a:pt x="13527" y="16287"/>
                  <a:pt x="13803" y="16453"/>
                  <a:pt x="14272" y="16568"/>
                </a:cubicBezTo>
                <a:cubicBezTo>
                  <a:pt x="14721" y="16679"/>
                  <a:pt x="15292" y="16690"/>
                  <a:pt x="15782" y="16596"/>
                </a:cubicBezTo>
                <a:cubicBezTo>
                  <a:pt x="15982" y="16558"/>
                  <a:pt x="16172" y="16535"/>
                  <a:pt x="16198" y="16546"/>
                </a:cubicBezTo>
                <a:cubicBezTo>
                  <a:pt x="16224" y="16557"/>
                  <a:pt x="16313" y="16502"/>
                  <a:pt x="16394" y="16422"/>
                </a:cubicBezTo>
                <a:cubicBezTo>
                  <a:pt x="16552" y="16267"/>
                  <a:pt x="17969" y="15484"/>
                  <a:pt x="18458" y="15282"/>
                </a:cubicBezTo>
                <a:cubicBezTo>
                  <a:pt x="19424" y="14884"/>
                  <a:pt x="20516" y="14299"/>
                  <a:pt x="20621" y="14125"/>
                </a:cubicBezTo>
                <a:cubicBezTo>
                  <a:pt x="20795" y="13835"/>
                  <a:pt x="20669" y="13667"/>
                  <a:pt x="19870" y="13143"/>
                </a:cubicBezTo>
                <a:cubicBezTo>
                  <a:pt x="19194" y="12698"/>
                  <a:pt x="19137" y="12636"/>
                  <a:pt x="19005" y="12238"/>
                </a:cubicBezTo>
                <a:cubicBezTo>
                  <a:pt x="18907" y="11945"/>
                  <a:pt x="18769" y="11750"/>
                  <a:pt x="18573" y="11609"/>
                </a:cubicBezTo>
                <a:lnTo>
                  <a:pt x="18287" y="11402"/>
                </a:lnTo>
                <a:lnTo>
                  <a:pt x="18450" y="10952"/>
                </a:lnTo>
                <a:cubicBezTo>
                  <a:pt x="18800" y="9976"/>
                  <a:pt x="18366" y="9257"/>
                  <a:pt x="15921" y="6740"/>
                </a:cubicBezTo>
                <a:cubicBezTo>
                  <a:pt x="15044" y="5839"/>
                  <a:pt x="14251" y="4954"/>
                  <a:pt x="14158" y="4775"/>
                </a:cubicBezTo>
                <a:cubicBezTo>
                  <a:pt x="14032" y="4532"/>
                  <a:pt x="13969" y="4102"/>
                  <a:pt x="13913" y="3107"/>
                </a:cubicBezTo>
                <a:cubicBezTo>
                  <a:pt x="13872" y="2370"/>
                  <a:pt x="13795" y="1679"/>
                  <a:pt x="13742" y="1568"/>
                </a:cubicBezTo>
                <a:cubicBezTo>
                  <a:pt x="13434" y="920"/>
                  <a:pt x="12815" y="405"/>
                  <a:pt x="12069" y="175"/>
                </a:cubicBezTo>
                <a:cubicBezTo>
                  <a:pt x="11726" y="70"/>
                  <a:pt x="11244" y="10"/>
                  <a:pt x="10755" y="1"/>
                </a:cubicBezTo>
                <a:close/>
                <a:moveTo>
                  <a:pt x="5590" y="17557"/>
                </a:moveTo>
                <a:cubicBezTo>
                  <a:pt x="5377" y="17546"/>
                  <a:pt x="5157" y="17605"/>
                  <a:pt x="5051" y="17742"/>
                </a:cubicBezTo>
                <a:cubicBezTo>
                  <a:pt x="4903" y="17933"/>
                  <a:pt x="5018" y="18197"/>
                  <a:pt x="5280" y="18270"/>
                </a:cubicBezTo>
                <a:cubicBezTo>
                  <a:pt x="5398" y="18303"/>
                  <a:pt x="5551" y="18320"/>
                  <a:pt x="5622" y="18304"/>
                </a:cubicBezTo>
                <a:cubicBezTo>
                  <a:pt x="5694" y="18288"/>
                  <a:pt x="5792" y="18276"/>
                  <a:pt x="5843" y="18276"/>
                </a:cubicBezTo>
                <a:cubicBezTo>
                  <a:pt x="5978" y="18276"/>
                  <a:pt x="6138" y="17943"/>
                  <a:pt x="6071" y="17798"/>
                </a:cubicBezTo>
                <a:cubicBezTo>
                  <a:pt x="6004" y="17653"/>
                  <a:pt x="5802" y="17567"/>
                  <a:pt x="5590" y="17557"/>
                </a:cubicBezTo>
                <a:close/>
                <a:moveTo>
                  <a:pt x="1118" y="17804"/>
                </a:moveTo>
                <a:cubicBezTo>
                  <a:pt x="76" y="17804"/>
                  <a:pt x="0" y="17812"/>
                  <a:pt x="0" y="17933"/>
                </a:cubicBezTo>
                <a:cubicBezTo>
                  <a:pt x="0" y="18030"/>
                  <a:pt x="81" y="18069"/>
                  <a:pt x="318" y="18085"/>
                </a:cubicBezTo>
                <a:lnTo>
                  <a:pt x="628" y="18107"/>
                </a:lnTo>
                <a:lnTo>
                  <a:pt x="661" y="19646"/>
                </a:lnTo>
                <a:cubicBezTo>
                  <a:pt x="684" y="20980"/>
                  <a:pt x="662" y="21197"/>
                  <a:pt x="530" y="21263"/>
                </a:cubicBezTo>
                <a:cubicBezTo>
                  <a:pt x="447" y="21305"/>
                  <a:pt x="292" y="21321"/>
                  <a:pt x="188" y="21303"/>
                </a:cubicBezTo>
                <a:cubicBezTo>
                  <a:pt x="57" y="21279"/>
                  <a:pt x="0" y="21307"/>
                  <a:pt x="0" y="21381"/>
                </a:cubicBezTo>
                <a:cubicBezTo>
                  <a:pt x="0" y="21477"/>
                  <a:pt x="223" y="21488"/>
                  <a:pt x="2040" y="21488"/>
                </a:cubicBezTo>
                <a:lnTo>
                  <a:pt x="4088" y="21488"/>
                </a:lnTo>
                <a:lnTo>
                  <a:pt x="4088" y="20982"/>
                </a:lnTo>
                <a:lnTo>
                  <a:pt x="4088" y="20483"/>
                </a:lnTo>
                <a:lnTo>
                  <a:pt x="3811" y="20483"/>
                </a:lnTo>
                <a:cubicBezTo>
                  <a:pt x="3552" y="20483"/>
                  <a:pt x="3522" y="20507"/>
                  <a:pt x="3476" y="20786"/>
                </a:cubicBezTo>
                <a:cubicBezTo>
                  <a:pt x="3404" y="21229"/>
                  <a:pt x="3296" y="21286"/>
                  <a:pt x="2538" y="21286"/>
                </a:cubicBezTo>
                <a:cubicBezTo>
                  <a:pt x="2162" y="21286"/>
                  <a:pt x="1838" y="21254"/>
                  <a:pt x="1771" y="21207"/>
                </a:cubicBezTo>
                <a:cubicBezTo>
                  <a:pt x="1687" y="21150"/>
                  <a:pt x="1657" y="20715"/>
                  <a:pt x="1657" y="19680"/>
                </a:cubicBezTo>
                <a:cubicBezTo>
                  <a:pt x="1657" y="18182"/>
                  <a:pt x="1684" y="18073"/>
                  <a:pt x="2065" y="18073"/>
                </a:cubicBezTo>
                <a:cubicBezTo>
                  <a:pt x="2175" y="18073"/>
                  <a:pt x="2236" y="18023"/>
                  <a:pt x="2236" y="17939"/>
                </a:cubicBezTo>
                <a:cubicBezTo>
                  <a:pt x="2236" y="17812"/>
                  <a:pt x="2172" y="17804"/>
                  <a:pt x="1118" y="17804"/>
                </a:cubicBezTo>
                <a:close/>
                <a:moveTo>
                  <a:pt x="20996" y="18540"/>
                </a:moveTo>
                <a:cubicBezTo>
                  <a:pt x="20758" y="18540"/>
                  <a:pt x="20722" y="18558"/>
                  <a:pt x="20808" y="18629"/>
                </a:cubicBezTo>
                <a:cubicBezTo>
                  <a:pt x="20868" y="18679"/>
                  <a:pt x="20884" y="18740"/>
                  <a:pt x="20849" y="18764"/>
                </a:cubicBezTo>
                <a:cubicBezTo>
                  <a:pt x="20814" y="18788"/>
                  <a:pt x="20969" y="18809"/>
                  <a:pt x="21192" y="18809"/>
                </a:cubicBezTo>
                <a:cubicBezTo>
                  <a:pt x="21494" y="18809"/>
                  <a:pt x="21600" y="18780"/>
                  <a:pt x="21600" y="18702"/>
                </a:cubicBezTo>
                <a:cubicBezTo>
                  <a:pt x="21600" y="18645"/>
                  <a:pt x="21552" y="18619"/>
                  <a:pt x="21502" y="18641"/>
                </a:cubicBezTo>
                <a:cubicBezTo>
                  <a:pt x="21452" y="18662"/>
                  <a:pt x="21389" y="18644"/>
                  <a:pt x="21355" y="18607"/>
                </a:cubicBezTo>
                <a:cubicBezTo>
                  <a:pt x="21322" y="18569"/>
                  <a:pt x="21160" y="18540"/>
                  <a:pt x="20996" y="18540"/>
                </a:cubicBezTo>
                <a:close/>
                <a:moveTo>
                  <a:pt x="5728" y="18803"/>
                </a:moveTo>
                <a:cubicBezTo>
                  <a:pt x="5594" y="18777"/>
                  <a:pt x="5373" y="18844"/>
                  <a:pt x="5010" y="18938"/>
                </a:cubicBezTo>
                <a:cubicBezTo>
                  <a:pt x="4451" y="19084"/>
                  <a:pt x="4312" y="19259"/>
                  <a:pt x="4733" y="19292"/>
                </a:cubicBezTo>
                <a:lnTo>
                  <a:pt x="5010" y="19309"/>
                </a:lnTo>
                <a:lnTo>
                  <a:pt x="5035" y="20241"/>
                </a:lnTo>
                <a:cubicBezTo>
                  <a:pt x="5063" y="21208"/>
                  <a:pt x="5017" y="21353"/>
                  <a:pt x="4659" y="21353"/>
                </a:cubicBezTo>
                <a:cubicBezTo>
                  <a:pt x="4559" y="21353"/>
                  <a:pt x="4472" y="21397"/>
                  <a:pt x="4472" y="21454"/>
                </a:cubicBezTo>
                <a:cubicBezTo>
                  <a:pt x="4472" y="21542"/>
                  <a:pt x="4636" y="21559"/>
                  <a:pt x="5500" y="21550"/>
                </a:cubicBezTo>
                <a:cubicBezTo>
                  <a:pt x="6296" y="21541"/>
                  <a:pt x="6520" y="21515"/>
                  <a:pt x="6520" y="21443"/>
                </a:cubicBezTo>
                <a:cubicBezTo>
                  <a:pt x="6520" y="21392"/>
                  <a:pt x="6437" y="21353"/>
                  <a:pt x="6340" y="21353"/>
                </a:cubicBezTo>
                <a:cubicBezTo>
                  <a:pt x="5968" y="21353"/>
                  <a:pt x="5932" y="21232"/>
                  <a:pt x="5932" y="20000"/>
                </a:cubicBezTo>
                <a:cubicBezTo>
                  <a:pt x="5932" y="19146"/>
                  <a:pt x="5952" y="18848"/>
                  <a:pt x="5728" y="18803"/>
                </a:cubicBezTo>
                <a:close/>
                <a:moveTo>
                  <a:pt x="15553" y="18803"/>
                </a:moveTo>
                <a:cubicBezTo>
                  <a:pt x="15420" y="18777"/>
                  <a:pt x="15196" y="18838"/>
                  <a:pt x="14835" y="18933"/>
                </a:cubicBezTo>
                <a:cubicBezTo>
                  <a:pt x="14275" y="19079"/>
                  <a:pt x="14169" y="19194"/>
                  <a:pt x="14558" y="19225"/>
                </a:cubicBezTo>
                <a:lnTo>
                  <a:pt x="14835" y="19242"/>
                </a:lnTo>
                <a:lnTo>
                  <a:pt x="14860" y="20073"/>
                </a:lnTo>
                <a:cubicBezTo>
                  <a:pt x="14883" y="20774"/>
                  <a:pt x="14868" y="20922"/>
                  <a:pt x="14729" y="21027"/>
                </a:cubicBezTo>
                <a:cubicBezTo>
                  <a:pt x="14493" y="21207"/>
                  <a:pt x="13846" y="21194"/>
                  <a:pt x="13554" y="21005"/>
                </a:cubicBezTo>
                <a:cubicBezTo>
                  <a:pt x="13338" y="20865"/>
                  <a:pt x="13326" y="20823"/>
                  <a:pt x="13326" y="19837"/>
                </a:cubicBezTo>
                <a:cubicBezTo>
                  <a:pt x="13326" y="18660"/>
                  <a:pt x="13377" y="18707"/>
                  <a:pt x="12387" y="18921"/>
                </a:cubicBezTo>
                <a:cubicBezTo>
                  <a:pt x="11851" y="19038"/>
                  <a:pt x="11702" y="19187"/>
                  <a:pt x="12085" y="19225"/>
                </a:cubicBezTo>
                <a:cubicBezTo>
                  <a:pt x="12298" y="19245"/>
                  <a:pt x="12307" y="19270"/>
                  <a:pt x="12355" y="20179"/>
                </a:cubicBezTo>
                <a:cubicBezTo>
                  <a:pt x="12404" y="21126"/>
                  <a:pt x="12484" y="21348"/>
                  <a:pt x="12820" y="21482"/>
                </a:cubicBezTo>
                <a:cubicBezTo>
                  <a:pt x="13093" y="21592"/>
                  <a:pt x="13833" y="21560"/>
                  <a:pt x="14280" y="21421"/>
                </a:cubicBezTo>
                <a:cubicBezTo>
                  <a:pt x="14692" y="21292"/>
                  <a:pt x="14693" y="21291"/>
                  <a:pt x="14811" y="21421"/>
                </a:cubicBezTo>
                <a:cubicBezTo>
                  <a:pt x="14911" y="21531"/>
                  <a:pt x="15041" y="21555"/>
                  <a:pt x="15627" y="21555"/>
                </a:cubicBezTo>
                <a:cubicBezTo>
                  <a:pt x="16155" y="21555"/>
                  <a:pt x="16335" y="21531"/>
                  <a:pt x="16377" y="21454"/>
                </a:cubicBezTo>
                <a:cubicBezTo>
                  <a:pt x="16417" y="21383"/>
                  <a:pt x="16370" y="21353"/>
                  <a:pt x="16214" y="21353"/>
                </a:cubicBezTo>
                <a:cubicBezTo>
                  <a:pt x="15791" y="21353"/>
                  <a:pt x="15757" y="21259"/>
                  <a:pt x="15757" y="20000"/>
                </a:cubicBezTo>
                <a:cubicBezTo>
                  <a:pt x="15757" y="19146"/>
                  <a:pt x="15776" y="18848"/>
                  <a:pt x="15553" y="18803"/>
                </a:cubicBezTo>
                <a:close/>
                <a:moveTo>
                  <a:pt x="17610" y="18809"/>
                </a:moveTo>
                <a:cubicBezTo>
                  <a:pt x="16815" y="18809"/>
                  <a:pt x="16639" y="18829"/>
                  <a:pt x="16639" y="18910"/>
                </a:cubicBezTo>
                <a:cubicBezTo>
                  <a:pt x="16639" y="18965"/>
                  <a:pt x="16738" y="19023"/>
                  <a:pt x="16867" y="19045"/>
                </a:cubicBezTo>
                <a:cubicBezTo>
                  <a:pt x="17018" y="19071"/>
                  <a:pt x="17299" y="19282"/>
                  <a:pt x="17650" y="19635"/>
                </a:cubicBezTo>
                <a:cubicBezTo>
                  <a:pt x="17950" y="19935"/>
                  <a:pt x="18189" y="20205"/>
                  <a:pt x="18189" y="20236"/>
                </a:cubicBezTo>
                <a:cubicBezTo>
                  <a:pt x="18189" y="20266"/>
                  <a:pt x="17942" y="20516"/>
                  <a:pt x="17634" y="20792"/>
                </a:cubicBezTo>
                <a:cubicBezTo>
                  <a:pt x="17245" y="21141"/>
                  <a:pt x="16995" y="21305"/>
                  <a:pt x="16810" y="21331"/>
                </a:cubicBezTo>
                <a:cubicBezTo>
                  <a:pt x="16664" y="21351"/>
                  <a:pt x="16569" y="21394"/>
                  <a:pt x="16598" y="21426"/>
                </a:cubicBezTo>
                <a:cubicBezTo>
                  <a:pt x="16672" y="21509"/>
                  <a:pt x="18189" y="21504"/>
                  <a:pt x="18189" y="21421"/>
                </a:cubicBezTo>
                <a:cubicBezTo>
                  <a:pt x="18189" y="21384"/>
                  <a:pt x="18127" y="21353"/>
                  <a:pt x="18050" y="21353"/>
                </a:cubicBezTo>
                <a:cubicBezTo>
                  <a:pt x="17764" y="21353"/>
                  <a:pt x="17793" y="21203"/>
                  <a:pt x="18148" y="20848"/>
                </a:cubicBezTo>
                <a:cubicBezTo>
                  <a:pt x="18349" y="20647"/>
                  <a:pt x="18531" y="20483"/>
                  <a:pt x="18548" y="20483"/>
                </a:cubicBezTo>
                <a:cubicBezTo>
                  <a:pt x="18565" y="20483"/>
                  <a:pt x="18741" y="20652"/>
                  <a:pt x="18940" y="20859"/>
                </a:cubicBezTo>
                <a:cubicBezTo>
                  <a:pt x="19273" y="21204"/>
                  <a:pt x="19289" y="21242"/>
                  <a:pt x="19136" y="21319"/>
                </a:cubicBezTo>
                <a:cubicBezTo>
                  <a:pt x="19044" y="21366"/>
                  <a:pt x="18972" y="21435"/>
                  <a:pt x="18972" y="21477"/>
                </a:cubicBezTo>
                <a:cubicBezTo>
                  <a:pt x="18972" y="21528"/>
                  <a:pt x="19268" y="21555"/>
                  <a:pt x="19895" y="21555"/>
                </a:cubicBezTo>
                <a:cubicBezTo>
                  <a:pt x="20574" y="21555"/>
                  <a:pt x="20817" y="21533"/>
                  <a:pt x="20817" y="21471"/>
                </a:cubicBezTo>
                <a:cubicBezTo>
                  <a:pt x="20817" y="21425"/>
                  <a:pt x="20722" y="21356"/>
                  <a:pt x="20604" y="21319"/>
                </a:cubicBezTo>
                <a:cubicBezTo>
                  <a:pt x="20487" y="21283"/>
                  <a:pt x="20116" y="20988"/>
                  <a:pt x="19780" y="20668"/>
                </a:cubicBezTo>
                <a:lnTo>
                  <a:pt x="19168" y="20090"/>
                </a:lnTo>
                <a:lnTo>
                  <a:pt x="19682" y="19635"/>
                </a:lnTo>
                <a:cubicBezTo>
                  <a:pt x="19963" y="19384"/>
                  <a:pt x="20312" y="19138"/>
                  <a:pt x="20458" y="19090"/>
                </a:cubicBezTo>
                <a:cubicBezTo>
                  <a:pt x="20867" y="18954"/>
                  <a:pt x="20677" y="18876"/>
                  <a:pt x="19935" y="18876"/>
                </a:cubicBezTo>
                <a:cubicBezTo>
                  <a:pt x="19425" y="18876"/>
                  <a:pt x="19258" y="18896"/>
                  <a:pt x="19258" y="18966"/>
                </a:cubicBezTo>
                <a:cubicBezTo>
                  <a:pt x="19258" y="19017"/>
                  <a:pt x="19350" y="19075"/>
                  <a:pt x="19462" y="19095"/>
                </a:cubicBezTo>
                <a:cubicBezTo>
                  <a:pt x="19660" y="19131"/>
                  <a:pt x="19661" y="19142"/>
                  <a:pt x="19364" y="19438"/>
                </a:cubicBezTo>
                <a:cubicBezTo>
                  <a:pt x="19196" y="19606"/>
                  <a:pt x="19000" y="19747"/>
                  <a:pt x="18932" y="19747"/>
                </a:cubicBezTo>
                <a:cubicBezTo>
                  <a:pt x="18863" y="19747"/>
                  <a:pt x="18671" y="19614"/>
                  <a:pt x="18499" y="19449"/>
                </a:cubicBezTo>
                <a:cubicBezTo>
                  <a:pt x="18192" y="19155"/>
                  <a:pt x="18190" y="19146"/>
                  <a:pt x="18385" y="19062"/>
                </a:cubicBezTo>
                <a:cubicBezTo>
                  <a:pt x="18821" y="18874"/>
                  <a:pt x="18618" y="18809"/>
                  <a:pt x="17610" y="18809"/>
                </a:cubicBezTo>
                <a:close/>
                <a:moveTo>
                  <a:pt x="8185" y="18815"/>
                </a:moveTo>
                <a:cubicBezTo>
                  <a:pt x="8007" y="18820"/>
                  <a:pt x="7754" y="18865"/>
                  <a:pt x="7450" y="18938"/>
                </a:cubicBezTo>
                <a:cubicBezTo>
                  <a:pt x="6896" y="19073"/>
                  <a:pt x="6771" y="19194"/>
                  <a:pt x="7165" y="19225"/>
                </a:cubicBezTo>
                <a:lnTo>
                  <a:pt x="7442" y="19242"/>
                </a:lnTo>
                <a:lnTo>
                  <a:pt x="7442" y="20280"/>
                </a:lnTo>
                <a:cubicBezTo>
                  <a:pt x="7442" y="21306"/>
                  <a:pt x="7438" y="21321"/>
                  <a:pt x="7222" y="21342"/>
                </a:cubicBezTo>
                <a:cubicBezTo>
                  <a:pt x="7101" y="21354"/>
                  <a:pt x="7001" y="21406"/>
                  <a:pt x="7001" y="21460"/>
                </a:cubicBezTo>
                <a:cubicBezTo>
                  <a:pt x="7001" y="21541"/>
                  <a:pt x="7182" y="21558"/>
                  <a:pt x="7981" y="21550"/>
                </a:cubicBezTo>
                <a:cubicBezTo>
                  <a:pt x="8964" y="21539"/>
                  <a:pt x="9208" y="21463"/>
                  <a:pt x="8731" y="21319"/>
                </a:cubicBezTo>
                <a:cubicBezTo>
                  <a:pt x="8522" y="21256"/>
                  <a:pt x="8513" y="21213"/>
                  <a:pt x="8487" y="20320"/>
                </a:cubicBezTo>
                <a:cubicBezTo>
                  <a:pt x="8472" y="19807"/>
                  <a:pt x="8492" y="19362"/>
                  <a:pt x="8536" y="19331"/>
                </a:cubicBezTo>
                <a:cubicBezTo>
                  <a:pt x="8579" y="19301"/>
                  <a:pt x="8818" y="19259"/>
                  <a:pt x="9066" y="19236"/>
                </a:cubicBezTo>
                <a:cubicBezTo>
                  <a:pt x="9465" y="19198"/>
                  <a:pt x="9543" y="19216"/>
                  <a:pt x="9768" y="19371"/>
                </a:cubicBezTo>
                <a:cubicBezTo>
                  <a:pt x="10018" y="19543"/>
                  <a:pt x="10023" y="19555"/>
                  <a:pt x="9996" y="20398"/>
                </a:cubicBezTo>
                <a:cubicBezTo>
                  <a:pt x="9970" y="21212"/>
                  <a:pt x="9960" y="21257"/>
                  <a:pt x="9751" y="21319"/>
                </a:cubicBezTo>
                <a:cubicBezTo>
                  <a:pt x="9275" y="21463"/>
                  <a:pt x="9529" y="21534"/>
                  <a:pt x="10510" y="21538"/>
                </a:cubicBezTo>
                <a:cubicBezTo>
                  <a:pt x="11294" y="21542"/>
                  <a:pt x="11481" y="21526"/>
                  <a:pt x="11481" y="21449"/>
                </a:cubicBezTo>
                <a:cubicBezTo>
                  <a:pt x="11481" y="21396"/>
                  <a:pt x="11398" y="21353"/>
                  <a:pt x="11302" y="21353"/>
                </a:cubicBezTo>
                <a:cubicBezTo>
                  <a:pt x="10938" y="21353"/>
                  <a:pt x="10894" y="21225"/>
                  <a:pt x="10894" y="20196"/>
                </a:cubicBezTo>
                <a:lnTo>
                  <a:pt x="10894" y="19202"/>
                </a:lnTo>
                <a:lnTo>
                  <a:pt x="10608" y="19006"/>
                </a:lnTo>
                <a:cubicBezTo>
                  <a:pt x="10436" y="18887"/>
                  <a:pt x="10248" y="18825"/>
                  <a:pt x="10013" y="18815"/>
                </a:cubicBezTo>
                <a:cubicBezTo>
                  <a:pt x="9777" y="18804"/>
                  <a:pt x="9496" y="18843"/>
                  <a:pt x="9131" y="18938"/>
                </a:cubicBezTo>
                <a:cubicBezTo>
                  <a:pt x="8610" y="19075"/>
                  <a:pt x="8462" y="19068"/>
                  <a:pt x="8462" y="18905"/>
                </a:cubicBezTo>
                <a:cubicBezTo>
                  <a:pt x="8462" y="18840"/>
                  <a:pt x="8362" y="18809"/>
                  <a:pt x="8185" y="1881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99" name="programs"/>
          <p:cNvSpPr txBox="1"/>
          <p:nvPr/>
        </p:nvSpPr>
        <p:spPr>
          <a:xfrm>
            <a:off x="1304106" y="5422716"/>
            <a:ext cx="128111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programs</a:t>
            </a:r>
          </a:p>
        </p:txBody>
      </p:sp>
      <p:sp>
        <p:nvSpPr>
          <p:cNvPr id="1500" name="Linux OS"/>
          <p:cNvSpPr/>
          <p:nvPr/>
        </p:nvSpPr>
        <p:spPr>
          <a:xfrm>
            <a:off x="3541489" y="4455194"/>
            <a:ext cx="2465388" cy="457201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FFFFFF"/>
                </a:solidFill>
              </a:defRPr>
            </a:lvl1pPr>
          </a:lstStyle>
          <a:p>
            <a:r>
              <a:t>Linux OS</a:t>
            </a:r>
          </a:p>
        </p:txBody>
      </p:sp>
      <p:sp>
        <p:nvSpPr>
          <p:cNvPr id="1501" name="Windows OS"/>
          <p:cNvSpPr/>
          <p:nvPr/>
        </p:nvSpPr>
        <p:spPr>
          <a:xfrm>
            <a:off x="6359574" y="4455194"/>
            <a:ext cx="2465389" cy="4572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FFFFFF"/>
                </a:solidFill>
              </a:defRPr>
            </a:lvl1pPr>
          </a:lstStyle>
          <a:p>
            <a:r>
              <a:t>Windows OS</a:t>
            </a:r>
          </a:p>
        </p:txBody>
      </p:sp>
      <p:sp>
        <p:nvSpPr>
          <p:cNvPr id="1502" name="Rectangle"/>
          <p:cNvSpPr/>
          <p:nvPr/>
        </p:nvSpPr>
        <p:spPr>
          <a:xfrm>
            <a:off x="3554189" y="1858391"/>
            <a:ext cx="2462858" cy="2546004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03" name="programs"/>
          <p:cNvSpPr txBox="1"/>
          <p:nvPr/>
        </p:nvSpPr>
        <p:spPr>
          <a:xfrm>
            <a:off x="4133626" y="3820805"/>
            <a:ext cx="12811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programs</a:t>
            </a:r>
          </a:p>
        </p:txBody>
      </p:sp>
      <p:sp>
        <p:nvSpPr>
          <p:cNvPr id="1504" name="Rectangle"/>
          <p:cNvSpPr/>
          <p:nvPr/>
        </p:nvSpPr>
        <p:spPr>
          <a:xfrm>
            <a:off x="6395144" y="1851254"/>
            <a:ext cx="2462858" cy="2546004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05" name="programs"/>
          <p:cNvSpPr txBox="1"/>
          <p:nvPr/>
        </p:nvSpPr>
        <p:spPr>
          <a:xfrm>
            <a:off x="6986017" y="3781577"/>
            <a:ext cx="128111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programs</a:t>
            </a:r>
          </a:p>
        </p:txBody>
      </p:sp>
      <p:sp>
        <p:nvSpPr>
          <p:cNvPr id="1506" name="With the right virtual machines created and operating systems installed, you could run programs for Mac, Linux, and Windows -- at the same time without rebooting!"/>
          <p:cNvSpPr txBox="1"/>
          <p:nvPr/>
        </p:nvSpPr>
        <p:spPr>
          <a:xfrm>
            <a:off x="897458" y="8263727"/>
            <a:ext cx="1120988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With the right virtual machines created and operating systems installed, you could run programs for Mac, Linux, and Windows -- at the same time without rebooting!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The Cloud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The Cloud</a:t>
            </a:r>
          </a:p>
        </p:txBody>
      </p:sp>
      <p:sp>
        <p:nvSpPr>
          <p:cNvPr id="1509" name="popular cloud providers"/>
          <p:cNvSpPr txBox="1"/>
          <p:nvPr/>
        </p:nvSpPr>
        <p:spPr>
          <a:xfrm>
            <a:off x="8998593" y="959453"/>
            <a:ext cx="381305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0"/>
            </a:lvl1pPr>
          </a:lstStyle>
          <a:p>
            <a:r>
              <a:t>popular cloud providers</a:t>
            </a:r>
          </a:p>
        </p:txBody>
      </p:sp>
      <p:sp>
        <p:nvSpPr>
          <p:cNvPr id="1510" name="cloud providers let you rent VMs in the cloud on hourly basis (e.g., $15 / month)"/>
          <p:cNvSpPr txBox="1"/>
          <p:nvPr/>
        </p:nvSpPr>
        <p:spPr>
          <a:xfrm>
            <a:off x="3779961" y="1240627"/>
            <a:ext cx="460667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cloud providers let you rent VMs in the cloud on hourly basis</a:t>
            </a:r>
            <a:br/>
            <a:r>
              <a:t>(e.g., $15 / month)</a:t>
            </a:r>
          </a:p>
        </p:txBody>
      </p:sp>
      <p:pic>
        <p:nvPicPr>
          <p:cNvPr id="151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869" y="3600344"/>
            <a:ext cx="2378499" cy="1743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8800" y="5984313"/>
            <a:ext cx="2912637" cy="1646273"/>
          </a:xfrm>
          <a:prstGeom prst="rect">
            <a:avLst/>
          </a:prstGeom>
          <a:ln w="12700">
            <a:miter lim="400000"/>
          </a:ln>
        </p:spPr>
      </p:pic>
      <p:sp>
        <p:nvSpPr>
          <p:cNvPr id="1513" name="Cloud"/>
          <p:cNvSpPr/>
          <p:nvPr/>
        </p:nvSpPr>
        <p:spPr>
          <a:xfrm>
            <a:off x="1920454" y="2212524"/>
            <a:ext cx="3991382" cy="2405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solidFill>
            <a:srgbClr val="929292"/>
          </a:solidFill>
          <a:ln w="38100">
            <a:solidFill>
              <a:srgbClr val="5E5E5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14" name="Notebook"/>
          <p:cNvSpPr/>
          <p:nvPr/>
        </p:nvSpPr>
        <p:spPr>
          <a:xfrm>
            <a:off x="1722415" y="6369875"/>
            <a:ext cx="3291323" cy="18436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952" y="0"/>
                </a:moveTo>
                <a:cubicBezTo>
                  <a:pt x="1421" y="0"/>
                  <a:pt x="1439" y="771"/>
                  <a:pt x="1439" y="1718"/>
                </a:cubicBezTo>
                <a:lnTo>
                  <a:pt x="1439" y="19328"/>
                </a:lnTo>
                <a:lnTo>
                  <a:pt x="0" y="19328"/>
                </a:lnTo>
                <a:cubicBezTo>
                  <a:pt x="0" y="19328"/>
                  <a:pt x="0" y="19890"/>
                  <a:pt x="0" y="20529"/>
                </a:cubicBezTo>
                <a:cubicBezTo>
                  <a:pt x="0" y="21600"/>
                  <a:pt x="190" y="21599"/>
                  <a:pt x="896" y="21599"/>
                </a:cubicBezTo>
                <a:lnTo>
                  <a:pt x="10332" y="21599"/>
                </a:lnTo>
                <a:lnTo>
                  <a:pt x="11268" y="21599"/>
                </a:lnTo>
                <a:lnTo>
                  <a:pt x="20704" y="21599"/>
                </a:lnTo>
                <a:cubicBezTo>
                  <a:pt x="21367" y="21599"/>
                  <a:pt x="21600" y="21600"/>
                  <a:pt x="21600" y="20529"/>
                </a:cubicBezTo>
                <a:cubicBezTo>
                  <a:pt x="21600" y="19890"/>
                  <a:pt x="21600" y="19328"/>
                  <a:pt x="21600" y="19328"/>
                </a:cubicBezTo>
                <a:lnTo>
                  <a:pt x="20161" y="19328"/>
                </a:lnTo>
                <a:lnTo>
                  <a:pt x="20161" y="1718"/>
                </a:lnTo>
                <a:cubicBezTo>
                  <a:pt x="20161" y="771"/>
                  <a:pt x="20196" y="0"/>
                  <a:pt x="19665" y="0"/>
                </a:cubicBezTo>
                <a:lnTo>
                  <a:pt x="1952" y="0"/>
                </a:lnTo>
                <a:close/>
                <a:moveTo>
                  <a:pt x="2475" y="1849"/>
                </a:moveTo>
                <a:lnTo>
                  <a:pt x="19125" y="1849"/>
                </a:lnTo>
                <a:lnTo>
                  <a:pt x="19125" y="19328"/>
                </a:lnTo>
                <a:lnTo>
                  <a:pt x="11268" y="19328"/>
                </a:lnTo>
                <a:lnTo>
                  <a:pt x="10332" y="19328"/>
                </a:lnTo>
                <a:lnTo>
                  <a:pt x="2475" y="19328"/>
                </a:lnTo>
                <a:lnTo>
                  <a:pt x="2475" y="1849"/>
                </a:lnTo>
                <a:close/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517" name="VM"/>
          <p:cNvGrpSpPr/>
          <p:nvPr/>
        </p:nvGrpSpPr>
        <p:grpSpPr>
          <a:xfrm>
            <a:off x="2175178" y="3542766"/>
            <a:ext cx="814934" cy="746349"/>
            <a:chOff x="0" y="0"/>
            <a:chExt cx="814933" cy="746347"/>
          </a:xfrm>
        </p:grpSpPr>
        <p:sp>
          <p:nvSpPr>
            <p:cNvPr id="1516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15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grpSp>
        <p:nvGrpSpPr>
          <p:cNvPr id="1520" name="VM"/>
          <p:cNvGrpSpPr/>
          <p:nvPr/>
        </p:nvGrpSpPr>
        <p:grpSpPr>
          <a:xfrm>
            <a:off x="3064178" y="3542766"/>
            <a:ext cx="814934" cy="746349"/>
            <a:chOff x="0" y="0"/>
            <a:chExt cx="814933" cy="746347"/>
          </a:xfrm>
        </p:grpSpPr>
        <p:sp>
          <p:nvSpPr>
            <p:cNvPr id="1519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18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grpSp>
        <p:nvGrpSpPr>
          <p:cNvPr id="1523" name="VM"/>
          <p:cNvGrpSpPr/>
          <p:nvPr/>
        </p:nvGrpSpPr>
        <p:grpSpPr>
          <a:xfrm>
            <a:off x="3953178" y="3542766"/>
            <a:ext cx="814934" cy="746349"/>
            <a:chOff x="0" y="0"/>
            <a:chExt cx="814933" cy="746347"/>
          </a:xfrm>
        </p:grpSpPr>
        <p:sp>
          <p:nvSpPr>
            <p:cNvPr id="1522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21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grpSp>
        <p:nvGrpSpPr>
          <p:cNvPr id="1526" name="VM"/>
          <p:cNvGrpSpPr/>
          <p:nvPr/>
        </p:nvGrpSpPr>
        <p:grpSpPr>
          <a:xfrm>
            <a:off x="4842178" y="3542766"/>
            <a:ext cx="814934" cy="746349"/>
            <a:chOff x="0" y="0"/>
            <a:chExt cx="814933" cy="746347"/>
          </a:xfrm>
        </p:grpSpPr>
        <p:sp>
          <p:nvSpPr>
            <p:cNvPr id="1525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24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sp>
        <p:nvSpPr>
          <p:cNvPr id="1527" name="ssh session&gt;"/>
          <p:cNvSpPr/>
          <p:nvPr/>
        </p:nvSpPr>
        <p:spPr>
          <a:xfrm>
            <a:off x="2163544" y="6587194"/>
            <a:ext cx="2180464" cy="110424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l">
              <a:defRPr sz="2200" b="0">
                <a:solidFill>
                  <a:srgbClr val="FFFFFF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ssh session&gt; </a:t>
            </a:r>
          </a:p>
        </p:txBody>
      </p:sp>
      <p:sp>
        <p:nvSpPr>
          <p:cNvPr id="1539" name="Connection Line"/>
          <p:cNvSpPr/>
          <p:nvPr/>
        </p:nvSpPr>
        <p:spPr>
          <a:xfrm>
            <a:off x="2561801" y="4273384"/>
            <a:ext cx="627074" cy="24239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63" h="21600" extrusionOk="0">
                <a:moveTo>
                  <a:pt x="790" y="21600"/>
                </a:moveTo>
                <a:cubicBezTo>
                  <a:pt x="-2337" y="13247"/>
                  <a:pt x="3821" y="6047"/>
                  <a:pt x="19263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529" name="remote connection"/>
          <p:cNvSpPr txBox="1"/>
          <p:nvPr/>
        </p:nvSpPr>
        <p:spPr>
          <a:xfrm>
            <a:off x="730478" y="5281899"/>
            <a:ext cx="207957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remote connection</a:t>
            </a:r>
          </a:p>
        </p:txBody>
      </p:sp>
      <p:sp>
        <p:nvSpPr>
          <p:cNvPr id="1530" name="we'll use GCP virtual machines this semester…"/>
          <p:cNvSpPr txBox="1"/>
          <p:nvPr/>
        </p:nvSpPr>
        <p:spPr>
          <a:xfrm>
            <a:off x="9471597" y="7910005"/>
            <a:ext cx="329132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we'll use GCP virtual machines this semester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[setup in lab]</a:t>
            </a:r>
          </a:p>
        </p:txBody>
      </p:sp>
      <p:sp>
        <p:nvSpPr>
          <p:cNvPr id="1531" name="https://docs.microsoft.com/en-us/windows-server/administration/openssh/openssh_install_firstuse"/>
          <p:cNvSpPr txBox="1"/>
          <p:nvPr/>
        </p:nvSpPr>
        <p:spPr>
          <a:xfrm>
            <a:off x="1767101" y="9370723"/>
            <a:ext cx="608268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 b="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5"/>
              </a:defRPr>
            </a:lvl1pPr>
          </a:lstStyle>
          <a:p>
            <a:r>
              <a:rPr>
                <a:hlinkClick r:id="rId5"/>
              </a:rPr>
              <a:t>https://docs.microsoft.com/en-us/windows-server/administration/openssh/openssh_install_firstuse</a:t>
            </a:r>
          </a:p>
        </p:txBody>
      </p:sp>
      <p:sp>
        <p:nvSpPr>
          <p:cNvPr id="1532" name="ssh user@best-linux.cs.wisc.edu"/>
          <p:cNvSpPr txBox="1"/>
          <p:nvPr/>
        </p:nvSpPr>
        <p:spPr>
          <a:xfrm>
            <a:off x="160424" y="8557188"/>
            <a:ext cx="5784504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ssh user@best-linux.cs.wisc.edu</a:t>
            </a:r>
          </a:p>
        </p:txBody>
      </p:sp>
      <p:sp>
        <p:nvSpPr>
          <p:cNvPr id="1533" name="Arrow"/>
          <p:cNvSpPr/>
          <p:nvPr/>
        </p:nvSpPr>
        <p:spPr>
          <a:xfrm rot="10800000">
            <a:off x="5998400" y="8538138"/>
            <a:ext cx="457201" cy="4572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34" name="run in PowerShell/bash to access CS lab"/>
          <p:cNvSpPr txBox="1"/>
          <p:nvPr/>
        </p:nvSpPr>
        <p:spPr>
          <a:xfrm>
            <a:off x="6505486" y="8360338"/>
            <a:ext cx="291263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run in PowerShell/bash to access CS lab</a:t>
            </a:r>
          </a:p>
        </p:txBody>
      </p:sp>
      <p:sp>
        <p:nvSpPr>
          <p:cNvPr id="1535" name="Linux…"/>
          <p:cNvSpPr txBox="1"/>
          <p:nvPr/>
        </p:nvSpPr>
        <p:spPr>
          <a:xfrm>
            <a:off x="2015326" y="2823509"/>
            <a:ext cx="291263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rgbClr val="FFFFFF"/>
                </a:solidFill>
              </a:defRPr>
            </a:pPr>
            <a:r>
              <a:t>Linux</a:t>
            </a:r>
          </a:p>
          <a:p>
            <a:pPr>
              <a:defRPr b="0">
                <a:solidFill>
                  <a:srgbClr val="FFFFFF"/>
                </a:solidFill>
              </a:defRPr>
            </a:pPr>
            <a:r>
              <a:t>here</a:t>
            </a:r>
          </a:p>
        </p:txBody>
      </p:sp>
      <p:sp>
        <p:nvSpPr>
          <p:cNvPr id="1536" name="Arrow"/>
          <p:cNvSpPr/>
          <p:nvPr/>
        </p:nvSpPr>
        <p:spPr>
          <a:xfrm rot="10800000">
            <a:off x="4915867" y="6887138"/>
            <a:ext cx="457201" cy="4572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37" name="Windows, Mac, whatever"/>
          <p:cNvSpPr txBox="1"/>
          <p:nvPr/>
        </p:nvSpPr>
        <p:spPr>
          <a:xfrm>
            <a:off x="5528255" y="6890492"/>
            <a:ext cx="32009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Windows, Mac, whatever</a:t>
            </a:r>
          </a:p>
        </p:txBody>
      </p:sp>
      <p:pic>
        <p:nvPicPr>
          <p:cNvPr id="1538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8800" y="1976964"/>
            <a:ext cx="2912637" cy="1104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Big question: will my program run on someone else's computer?…"/>
          <p:cNvSpPr txBox="1">
            <a:spLocks noGrp="1"/>
          </p:cNvSpPr>
          <p:nvPr>
            <p:ph type="body" sz="half" idx="1"/>
          </p:nvPr>
        </p:nvSpPr>
        <p:spPr>
          <a:xfrm>
            <a:off x="952500" y="1968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1542" name="1"/>
          <p:cNvSpPr/>
          <p:nvPr/>
        </p:nvSpPr>
        <p:spPr>
          <a:xfrm>
            <a:off x="1498600" y="4654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543" name="Hardware"/>
          <p:cNvSpPr txBox="1"/>
          <p:nvPr/>
        </p:nvSpPr>
        <p:spPr>
          <a:xfrm>
            <a:off x="2819400" y="4876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1544" name="2"/>
          <p:cNvSpPr/>
          <p:nvPr/>
        </p:nvSpPr>
        <p:spPr>
          <a:xfrm>
            <a:off x="1498600" y="5797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545" name="Operating System"/>
          <p:cNvSpPr txBox="1"/>
          <p:nvPr/>
        </p:nvSpPr>
        <p:spPr>
          <a:xfrm>
            <a:off x="2819400" y="6019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1546" name="3"/>
          <p:cNvSpPr/>
          <p:nvPr/>
        </p:nvSpPr>
        <p:spPr>
          <a:xfrm>
            <a:off x="1498600" y="6940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1547" name="Dependencies"/>
          <p:cNvSpPr txBox="1"/>
          <p:nvPr/>
        </p:nvSpPr>
        <p:spPr>
          <a:xfrm>
            <a:off x="2819400" y="7162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1548" name="Line"/>
          <p:cNvSpPr/>
          <p:nvPr/>
        </p:nvSpPr>
        <p:spPr>
          <a:xfrm flipH="1">
            <a:off x="4257850" y="5154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49" name="Lecture Recap: Reproducibil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Lecture Recap: Reproducibility</a:t>
            </a:r>
          </a:p>
        </p:txBody>
      </p:sp>
      <p:sp>
        <p:nvSpPr>
          <p:cNvPr id="1550" name="we'll use Ubuntu Linux on…"/>
          <p:cNvSpPr txBox="1"/>
          <p:nvPr/>
        </p:nvSpPr>
        <p:spPr>
          <a:xfrm>
            <a:off x="6526198" y="5891151"/>
            <a:ext cx="3659833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we'll use Ubuntu Linux on</a:t>
            </a:r>
          </a:p>
          <a:p>
            <a:pPr algn="l">
              <a:defRPr b="0"/>
            </a:pPr>
            <a:r>
              <a:t>virtual machines in the cloud</a:t>
            </a:r>
          </a:p>
        </p:txBody>
      </p:sp>
      <p:sp>
        <p:nvSpPr>
          <p:cNvPr id="1551" name="Line"/>
          <p:cNvSpPr/>
          <p:nvPr/>
        </p:nvSpPr>
        <p:spPr>
          <a:xfrm flipH="1">
            <a:off x="5240429" y="6297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2" name="a program must fit the CPU;…"/>
          <p:cNvSpPr txBox="1"/>
          <p:nvPr/>
        </p:nvSpPr>
        <p:spPr>
          <a:xfrm>
            <a:off x="5535864" y="4500116"/>
            <a:ext cx="3785147" cy="1210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a program must fit the CPU;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python.exe</a:t>
            </a:r>
            <a:r>
              <a:t> will do this, so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program.py</a:t>
            </a:r>
            <a:r>
              <a:t> won't have to</a:t>
            </a:r>
          </a:p>
        </p:txBody>
      </p:sp>
      <p:sp>
        <p:nvSpPr>
          <p:cNvPr id="1553" name="next time: versioning"/>
          <p:cNvSpPr txBox="1"/>
          <p:nvPr/>
        </p:nvSpPr>
        <p:spPr>
          <a:xfrm>
            <a:off x="6018198" y="7179190"/>
            <a:ext cx="221695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today</a:t>
            </a:r>
            <a:r>
              <a:rPr dirty="0"/>
              <a:t>: versioning</a:t>
            </a:r>
          </a:p>
        </p:txBody>
      </p:sp>
      <p:sp>
        <p:nvSpPr>
          <p:cNvPr id="1554" name="Line"/>
          <p:cNvSpPr/>
          <p:nvPr/>
        </p:nvSpPr>
        <p:spPr>
          <a:xfrm flipH="1">
            <a:off x="4732429" y="74151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Recap of 15 new term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Recap of 15 new terms</a:t>
            </a:r>
          </a:p>
        </p:txBody>
      </p:sp>
      <p:sp>
        <p:nvSpPr>
          <p:cNvPr id="1557" name="reproducibility: others can run our analysis code and get same results…"/>
          <p:cNvSpPr txBox="1">
            <a:spLocks noGrp="1"/>
          </p:cNvSpPr>
          <p:nvPr>
            <p:ph type="body" idx="1"/>
          </p:nvPr>
        </p:nvSpPr>
        <p:spPr>
          <a:xfrm>
            <a:off x="952500" y="1206896"/>
            <a:ext cx="11772553" cy="8387409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reproducibility: </a:t>
            </a:r>
            <a:r>
              <a:rPr>
                <a:solidFill>
                  <a:srgbClr val="000000"/>
                </a:solidFill>
              </a:rPr>
              <a:t>others can run our analysis code and get same results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process: </a:t>
            </a:r>
            <a:r>
              <a:rPr>
                <a:solidFill>
                  <a:srgbClr val="000000"/>
                </a:solidFill>
              </a:rPr>
              <a:t>a running program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byte: </a:t>
            </a:r>
            <a:r>
              <a:rPr>
                <a:solidFill>
                  <a:srgbClr val="000000"/>
                </a:solidFill>
              </a:rPr>
              <a:t>integer between 0 and 255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address space: </a:t>
            </a:r>
            <a:r>
              <a:rPr>
                <a:solidFill>
                  <a:srgbClr val="000000"/>
                </a:solidFill>
              </a:rPr>
              <a:t>a big "list" of bytes, per process, for all state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address: </a:t>
            </a:r>
            <a:r>
              <a:rPr>
                <a:solidFill>
                  <a:srgbClr val="000000"/>
                </a:solidFill>
              </a:rPr>
              <a:t>index in the big list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encoding: </a:t>
            </a:r>
            <a:r>
              <a:rPr>
                <a:solidFill>
                  <a:srgbClr val="000000"/>
                </a:solidFill>
              </a:rPr>
              <a:t>pairing of </a:t>
            </a:r>
            <a:r>
              <a:rPr strike="sngStrike">
                <a:solidFill>
                  <a:srgbClr val="000000"/>
                </a:solidFill>
              </a:rPr>
              <a:t>letters</a:t>
            </a:r>
            <a:r>
              <a:rPr>
                <a:solidFill>
                  <a:srgbClr val="000000"/>
                </a:solidFill>
              </a:rPr>
              <a:t> characters with numeric codes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CPU: </a:t>
            </a:r>
            <a:r>
              <a:rPr>
                <a:solidFill>
                  <a:srgbClr val="000000"/>
                </a:solidFill>
              </a:rPr>
              <a:t>chip that executes instructions, tracks position in code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instruction set: </a:t>
            </a:r>
            <a:r>
              <a:rPr>
                <a:solidFill>
                  <a:srgbClr val="000000"/>
                </a:solidFill>
              </a:rPr>
              <a:t>pairing of CPU instructions/ops with numeric codes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operating system: </a:t>
            </a:r>
            <a:r>
              <a:rPr>
                <a:solidFill>
                  <a:srgbClr val="000000"/>
                </a:solidFill>
              </a:rPr>
              <a:t>software that allocates+abstracts resources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resource: </a:t>
            </a:r>
            <a:r>
              <a:rPr>
                <a:solidFill>
                  <a:srgbClr val="000000"/>
                </a:solidFill>
              </a:rPr>
              <a:t>time on CPU, space in memory, space on SSD, etc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allocation: </a:t>
            </a:r>
            <a:r>
              <a:rPr>
                <a:solidFill>
                  <a:srgbClr val="000000"/>
                </a:solidFill>
              </a:rPr>
              <a:t>the giving of a resource to a process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abstraction: </a:t>
            </a:r>
            <a:r>
              <a:rPr>
                <a:solidFill>
                  <a:srgbClr val="000000"/>
                </a:solidFill>
              </a:rPr>
              <a:t>hiding inconvenient details with something easier to use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virtual machine: </a:t>
            </a:r>
            <a:r>
              <a:rPr>
                <a:solidFill>
                  <a:srgbClr val="000000"/>
                </a:solidFill>
              </a:rPr>
              <a:t>"fake" machine running on </a:t>
            </a:r>
            <a:r>
              <a:rPr strike="sngStrike">
                <a:solidFill>
                  <a:srgbClr val="000000"/>
                </a:solidFill>
              </a:rPr>
              <a:t>real</a:t>
            </a:r>
            <a:r>
              <a:rPr>
                <a:solidFill>
                  <a:srgbClr val="000000"/>
                </a:solidFill>
              </a:rPr>
              <a:t> physical machine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FFFFFF"/>
                </a:solidFill>
              </a:rPr>
              <a:t>virtual machine:</a:t>
            </a:r>
            <a:r>
              <a:t> </a:t>
            </a:r>
            <a:r>
              <a:rPr>
                <a:solidFill>
                  <a:srgbClr val="000000"/>
                </a:solidFill>
              </a:rPr>
              <a:t>allows us to run additional operating systems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cloud:</a:t>
            </a:r>
            <a:r>
              <a:rPr>
                <a:solidFill>
                  <a:srgbClr val="000000"/>
                </a:solidFill>
              </a:rPr>
              <a:t> place where you can rent virtual machines and other services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ssh:</a:t>
            </a:r>
            <a:r>
              <a:rPr>
                <a:solidFill>
                  <a:srgbClr val="000000"/>
                </a:solidFill>
              </a:rPr>
              <a:t> secure shell -- tool that lets you remotely access another machine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Version Control (git)"/>
          <p:cNvSpPr txBox="1">
            <a:spLocks noGrp="1"/>
          </p:cNvSpPr>
          <p:nvPr>
            <p:ph type="ctrTitle"/>
          </p:nvPr>
        </p:nvSpPr>
        <p:spPr>
          <a:xfrm>
            <a:off x="210740" y="2146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[320] Version Control (git)</a:t>
            </a:r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1468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 err="1"/>
              <a:t>Yiyin</a:t>
            </a:r>
            <a:r>
              <a:rPr lang="en-US" dirty="0"/>
              <a:t> Shen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Big question: will my program run on someone else's computer?…"/>
          <p:cNvSpPr txBox="1">
            <a:spLocks noGrp="1"/>
          </p:cNvSpPr>
          <p:nvPr>
            <p:ph type="body" sz="half" idx="1"/>
          </p:nvPr>
        </p:nvSpPr>
        <p:spPr>
          <a:xfrm>
            <a:off x="952500" y="1968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123" name="1"/>
          <p:cNvSpPr/>
          <p:nvPr/>
        </p:nvSpPr>
        <p:spPr>
          <a:xfrm>
            <a:off x="1498600" y="4654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24" name="Hardware"/>
          <p:cNvSpPr txBox="1"/>
          <p:nvPr/>
        </p:nvSpPr>
        <p:spPr>
          <a:xfrm>
            <a:off x="2819400" y="4876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125" name="2"/>
          <p:cNvSpPr/>
          <p:nvPr/>
        </p:nvSpPr>
        <p:spPr>
          <a:xfrm>
            <a:off x="1498600" y="5797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26" name="Operating System"/>
          <p:cNvSpPr txBox="1"/>
          <p:nvPr/>
        </p:nvSpPr>
        <p:spPr>
          <a:xfrm>
            <a:off x="2819400" y="6019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127" name="3"/>
          <p:cNvSpPr/>
          <p:nvPr/>
        </p:nvSpPr>
        <p:spPr>
          <a:xfrm>
            <a:off x="1498600" y="6940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128" name="Dependencies"/>
          <p:cNvSpPr txBox="1"/>
          <p:nvPr/>
        </p:nvSpPr>
        <p:spPr>
          <a:xfrm>
            <a:off x="2819400" y="7162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129" name="Line"/>
          <p:cNvSpPr/>
          <p:nvPr/>
        </p:nvSpPr>
        <p:spPr>
          <a:xfrm flipH="1">
            <a:off x="4257850" y="5154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0" name="Reproducibil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Reproducibility</a:t>
            </a:r>
          </a:p>
        </p:txBody>
      </p:sp>
      <p:sp>
        <p:nvSpPr>
          <p:cNvPr id="131" name="we'll use Ubuntu Linux on…"/>
          <p:cNvSpPr txBox="1"/>
          <p:nvPr/>
        </p:nvSpPr>
        <p:spPr>
          <a:xfrm>
            <a:off x="6526198" y="5891151"/>
            <a:ext cx="3659833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we'll use Ubuntu Linux on</a:t>
            </a:r>
          </a:p>
          <a:p>
            <a:pPr algn="l">
              <a:defRPr b="0"/>
            </a:pPr>
            <a:r>
              <a:t>virtual machines in the cloud</a:t>
            </a:r>
          </a:p>
        </p:txBody>
      </p:sp>
      <p:sp>
        <p:nvSpPr>
          <p:cNvPr id="132" name="Line"/>
          <p:cNvSpPr/>
          <p:nvPr/>
        </p:nvSpPr>
        <p:spPr>
          <a:xfrm flipH="1">
            <a:off x="5240429" y="6297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" name="a program must fit the CPU;…"/>
          <p:cNvSpPr txBox="1"/>
          <p:nvPr/>
        </p:nvSpPr>
        <p:spPr>
          <a:xfrm>
            <a:off x="5535864" y="4500116"/>
            <a:ext cx="3785147" cy="1210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a program must fit the CPU;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python.exe</a:t>
            </a:r>
            <a:r>
              <a:t> will do this, so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program.py</a:t>
            </a:r>
            <a:r>
              <a:t> won't have to</a:t>
            </a:r>
          </a:p>
        </p:txBody>
      </p:sp>
      <p:sp>
        <p:nvSpPr>
          <p:cNvPr id="134" name="today: versioning"/>
          <p:cNvSpPr txBox="1"/>
          <p:nvPr/>
        </p:nvSpPr>
        <p:spPr>
          <a:xfrm>
            <a:off x="6018198" y="7186551"/>
            <a:ext cx="21597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today: versioning</a:t>
            </a:r>
          </a:p>
        </p:txBody>
      </p:sp>
      <p:sp>
        <p:nvSpPr>
          <p:cNvPr id="135" name="Line"/>
          <p:cNvSpPr/>
          <p:nvPr/>
        </p:nvSpPr>
        <p:spPr>
          <a:xfrm flipH="1">
            <a:off x="4732429" y="74151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Dependency Version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Dependency Versions</a:t>
            </a:r>
          </a:p>
        </p:txBody>
      </p:sp>
      <p:sp>
        <p:nvSpPr>
          <p:cNvPr id="138" name="program.py"/>
          <p:cNvSpPr txBox="1"/>
          <p:nvPr/>
        </p:nvSpPr>
        <p:spPr>
          <a:xfrm>
            <a:off x="3180163" y="1881226"/>
            <a:ext cx="15058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program.py</a:t>
            </a:r>
          </a:p>
        </p:txBody>
      </p:sp>
      <p:sp>
        <p:nvSpPr>
          <p:cNvPr id="139" name="import os, sys, json…"/>
          <p:cNvSpPr/>
          <p:nvPr/>
        </p:nvSpPr>
        <p:spPr>
          <a:xfrm>
            <a:off x="3223644" y="2451665"/>
            <a:ext cx="6016099" cy="3183279"/>
          </a:xfrm>
          <a:prstGeom prst="rect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l">
              <a:defRPr b="0"/>
            </a:pPr>
            <a:r>
              <a:t>import os, sys, json</a:t>
            </a:r>
          </a:p>
          <a:p>
            <a:pPr algn="l">
              <a:defRPr b="0"/>
            </a:pPr>
            <a:r>
              <a:t>import pandas</a:t>
            </a:r>
          </a:p>
          <a:p>
            <a:pPr algn="l">
              <a:defRPr b="0"/>
            </a:pPr>
            <a:endParaRPr/>
          </a:p>
          <a:p>
            <a:pPr algn="l"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import pandas</a:t>
            </a:r>
          </a:p>
          <a:p>
            <a:pPr algn="l">
              <a:defRPr b="0"/>
            </a:pPr>
            <a:endParaRPr/>
          </a:p>
          <a:p>
            <a:pPr algn="l">
              <a:defRPr b="0"/>
            </a:pPr>
            <a:r>
              <a:t>print("Pandas Version:",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pandas.__version__</a:t>
            </a:r>
            <a:r>
              <a:t>)</a:t>
            </a:r>
          </a:p>
          <a:p>
            <a:pPr algn="l">
              <a:defRPr b="0"/>
            </a:pPr>
            <a:endParaRPr/>
          </a:p>
          <a:p>
            <a:pPr algn="l"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# code that uses pandas</a:t>
            </a:r>
          </a:p>
        </p:txBody>
      </p:sp>
      <p:sp>
        <p:nvSpPr>
          <p:cNvPr id="140" name="behavior depends on which release was installed"/>
          <p:cNvSpPr txBox="1"/>
          <p:nvPr/>
        </p:nvSpPr>
        <p:spPr>
          <a:xfrm>
            <a:off x="3187711" y="6254055"/>
            <a:ext cx="60879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behavior depends on which release was installed</a:t>
            </a:r>
          </a:p>
        </p:txBody>
      </p:sp>
      <p:sp>
        <p:nvSpPr>
          <p:cNvPr id="141" name="this program &quot;depends&quot; on pandas"/>
          <p:cNvSpPr txBox="1"/>
          <p:nvPr/>
        </p:nvSpPr>
        <p:spPr>
          <a:xfrm>
            <a:off x="6418057" y="1576044"/>
            <a:ext cx="4339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this program "depends" on pandas</a:t>
            </a:r>
          </a:p>
        </p:txBody>
      </p:sp>
      <p:sp>
        <p:nvSpPr>
          <p:cNvPr id="142" name="you can check a…"/>
          <p:cNvSpPr txBox="1"/>
          <p:nvPr/>
        </p:nvSpPr>
        <p:spPr>
          <a:xfrm>
            <a:off x="10184203" y="4113177"/>
            <a:ext cx="20737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can check a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module version</a:t>
            </a:r>
          </a:p>
        </p:txBody>
      </p:sp>
      <p:sp>
        <p:nvSpPr>
          <p:cNvPr id="143" name="pip install pandas"/>
          <p:cNvSpPr txBox="1"/>
          <p:nvPr/>
        </p:nvSpPr>
        <p:spPr>
          <a:xfrm>
            <a:off x="4015008" y="6917101"/>
            <a:ext cx="3406676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pip install pandas</a:t>
            </a:r>
          </a:p>
        </p:txBody>
      </p:sp>
      <p:sp>
        <p:nvSpPr>
          <p:cNvPr id="144" name="pip install pandas==0.25.1"/>
          <p:cNvSpPr txBox="1"/>
          <p:nvPr/>
        </p:nvSpPr>
        <p:spPr>
          <a:xfrm>
            <a:off x="4015008" y="7735377"/>
            <a:ext cx="486995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pip install pandas==0.25.1</a:t>
            </a:r>
          </a:p>
        </p:txBody>
      </p:sp>
      <p:sp>
        <p:nvSpPr>
          <p:cNvPr id="145" name="pip install pandas==0.24.0"/>
          <p:cNvSpPr txBox="1"/>
          <p:nvPr/>
        </p:nvSpPr>
        <p:spPr>
          <a:xfrm>
            <a:off x="4015008" y="8568101"/>
            <a:ext cx="486995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pip install pandas==0.24.0</a:t>
            </a:r>
          </a:p>
        </p:txBody>
      </p:sp>
      <p:sp>
        <p:nvSpPr>
          <p:cNvPr id="146" name="or"/>
          <p:cNvSpPr txBox="1"/>
          <p:nvPr/>
        </p:nvSpPr>
        <p:spPr>
          <a:xfrm>
            <a:off x="5488480" y="7327113"/>
            <a:ext cx="45973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</a:t>
            </a:r>
          </a:p>
        </p:txBody>
      </p:sp>
      <p:sp>
        <p:nvSpPr>
          <p:cNvPr id="147" name="or"/>
          <p:cNvSpPr txBox="1"/>
          <p:nvPr/>
        </p:nvSpPr>
        <p:spPr>
          <a:xfrm>
            <a:off x="5488480" y="8191227"/>
            <a:ext cx="45973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</a:t>
            </a:r>
          </a:p>
        </p:txBody>
      </p:sp>
      <p:sp>
        <p:nvSpPr>
          <p:cNvPr id="148" name="or..."/>
          <p:cNvSpPr txBox="1"/>
          <p:nvPr/>
        </p:nvSpPr>
        <p:spPr>
          <a:xfrm>
            <a:off x="5502683" y="9085534"/>
            <a:ext cx="6945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or...</a:t>
            </a:r>
          </a:p>
        </p:txBody>
      </p:sp>
      <p:sp>
        <p:nvSpPr>
          <p:cNvPr id="152" name="Connection Line"/>
          <p:cNvSpPr/>
          <p:nvPr/>
        </p:nvSpPr>
        <p:spPr>
          <a:xfrm>
            <a:off x="5156786" y="2157155"/>
            <a:ext cx="2236230" cy="15764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571" y="17873"/>
                  <a:pt x="19771" y="10673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53" name="Connection Line"/>
          <p:cNvSpPr/>
          <p:nvPr/>
        </p:nvSpPr>
        <p:spPr>
          <a:xfrm>
            <a:off x="7772131" y="4726622"/>
            <a:ext cx="2763561" cy="715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37" extrusionOk="0">
                <a:moveTo>
                  <a:pt x="0" y="0"/>
                </a:moveTo>
                <a:cubicBezTo>
                  <a:pt x="8771" y="19786"/>
                  <a:pt x="15971" y="21600"/>
                  <a:pt x="21600" y="5442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54" name="Connection Line"/>
          <p:cNvSpPr/>
          <p:nvPr/>
        </p:nvSpPr>
        <p:spPr>
          <a:xfrm>
            <a:off x="2284483" y="5152444"/>
            <a:ext cx="845867" cy="13367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1" h="21600" extrusionOk="0">
                <a:moveTo>
                  <a:pt x="16201" y="0"/>
                </a:moveTo>
                <a:cubicBezTo>
                  <a:pt x="-5214" y="4411"/>
                  <a:pt x="-5399" y="11611"/>
                  <a:pt x="15647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Versioning: motivation and basic concepts"/>
          <p:cNvSpPr txBox="1">
            <a:spLocks noGrp="1"/>
          </p:cNvSpPr>
          <p:nvPr>
            <p:ph type="title"/>
          </p:nvPr>
        </p:nvSpPr>
        <p:spPr>
          <a:xfrm>
            <a:off x="952500" y="4425627"/>
            <a:ext cx="11099800" cy="902346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5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Versioning: motivation and basic concepts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Hardware: Mental Model of Process Memory"/>
          <p:cNvSpPr txBox="1">
            <a:spLocks noGrp="1"/>
          </p:cNvSpPr>
          <p:nvPr>
            <p:ph type="title"/>
          </p:nvPr>
        </p:nvSpPr>
        <p:spPr>
          <a:xfrm>
            <a:off x="952500" y="359320"/>
            <a:ext cx="11099800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578358">
              <a:defRPr sz="4752"/>
            </a:lvl1pPr>
          </a:lstStyle>
          <a:p>
            <a:r>
              <a:rPr dirty="0"/>
              <a:t>Hardware: Mental Model of Process Memory</a:t>
            </a:r>
          </a:p>
        </p:txBody>
      </p:sp>
      <p:sp>
        <p:nvSpPr>
          <p:cNvPr id="291" name="Imagine...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991355" cy="1727747"/>
          </a:xfrm>
          <a:prstGeom prst="rect">
            <a:avLst/>
          </a:prstGeom>
        </p:spPr>
        <p:txBody>
          <a:bodyPr anchor="t">
            <a:normAutofit lnSpcReduction="10000"/>
          </a:bodyPr>
          <a:lstStyle/>
          <a:p>
            <a:pPr marL="0" indent="0">
              <a:buSzTx/>
              <a:buNone/>
              <a:defRPr i="1"/>
            </a:pPr>
            <a:r>
              <a:rPr dirty="0"/>
              <a:t>Imagine...</a:t>
            </a:r>
          </a:p>
          <a:p>
            <a:pPr marL="635000">
              <a:spcBef>
                <a:spcPts val="0"/>
              </a:spcBef>
              <a:defRPr sz="2800"/>
            </a:pPr>
            <a:r>
              <a:rPr dirty="0"/>
              <a:t>one huge list, </a:t>
            </a:r>
            <a:r>
              <a:rPr b="1" dirty="0"/>
              <a:t>per each</a:t>
            </a:r>
            <a:r>
              <a:rPr dirty="0"/>
              <a:t> </a:t>
            </a:r>
            <a:r>
              <a:rPr strike="sngStrike" dirty="0"/>
              <a:t>running program</a:t>
            </a:r>
            <a:r>
              <a:rPr dirty="0"/>
              <a:t>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process</a:t>
            </a:r>
            <a:r>
              <a:rPr dirty="0"/>
              <a:t>, called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"address space"</a:t>
            </a:r>
          </a:p>
          <a:p>
            <a:pPr marL="635000">
              <a:spcBef>
                <a:spcPts val="0"/>
              </a:spcBef>
              <a:defRPr sz="2800"/>
            </a:pPr>
            <a:r>
              <a:rPr dirty="0"/>
              <a:t>every entry in the list is an integer between 0 and 255 (aka a 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"byte"</a:t>
            </a:r>
            <a:r>
              <a:rPr dirty="0"/>
              <a:t>)</a:t>
            </a:r>
          </a:p>
        </p:txBody>
      </p:sp>
      <p:sp>
        <p:nvSpPr>
          <p:cNvPr id="330" name="Connection Line"/>
          <p:cNvSpPr/>
          <p:nvPr/>
        </p:nvSpPr>
        <p:spPr>
          <a:xfrm>
            <a:off x="535237" y="5844662"/>
            <a:ext cx="651858" cy="9610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76" h="21600" extrusionOk="0">
                <a:moveTo>
                  <a:pt x="16276" y="21600"/>
                </a:moveTo>
                <a:cubicBezTo>
                  <a:pt x="-3945" y="13139"/>
                  <a:pt x="-5324" y="5939"/>
                  <a:pt x="12138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3" name="indexes (aka &quot;addresses&quot;)"/>
          <p:cNvSpPr txBox="1"/>
          <p:nvPr/>
        </p:nvSpPr>
        <p:spPr>
          <a:xfrm>
            <a:off x="1257300" y="6559549"/>
            <a:ext cx="32261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indexes (aka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"addresses"</a:t>
            </a:r>
            <a:r>
              <a:t>)</a:t>
            </a:r>
          </a:p>
        </p:txBody>
      </p:sp>
      <p:sp>
        <p:nvSpPr>
          <p:cNvPr id="331" name="Connection Line"/>
          <p:cNvSpPr/>
          <p:nvPr/>
        </p:nvSpPr>
        <p:spPr>
          <a:xfrm>
            <a:off x="537359" y="4392695"/>
            <a:ext cx="649736" cy="822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742" h="21600" extrusionOk="0">
                <a:moveTo>
                  <a:pt x="16742" y="0"/>
                </a:moveTo>
                <a:cubicBezTo>
                  <a:pt x="-1565" y="3401"/>
                  <a:pt x="-4858" y="10601"/>
                  <a:pt x="6863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5" name="values (bytes)"/>
          <p:cNvSpPr txBox="1"/>
          <p:nvPr/>
        </p:nvSpPr>
        <p:spPr>
          <a:xfrm>
            <a:off x="1257300" y="4146549"/>
            <a:ext cx="17898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values (bytes)</a:t>
            </a:r>
          </a:p>
        </p:txBody>
      </p:sp>
      <p:sp>
        <p:nvSpPr>
          <p:cNvPr id="296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7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8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9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0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1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2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3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4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5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6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7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8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9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0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1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2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3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14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15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16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17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18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19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20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21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22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23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24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325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326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327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pic>
        <p:nvPicPr>
          <p:cNvPr id="3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284" y="7593955"/>
            <a:ext cx="7318232" cy="1811796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any tools auto-track history (e.g., Google Docs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 defTabSz="543305">
              <a:defRPr sz="4464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Many tools auto-track history (e.g., Google Docs)</a:t>
            </a:r>
          </a:p>
        </p:txBody>
      </p:sp>
      <p:pic>
        <p:nvPicPr>
          <p:cNvPr id="15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50" y="1553070"/>
            <a:ext cx="11901518" cy="7384678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https://zapier.com/apps/google-docs/tutorials/google-docs-revision-history"/>
          <p:cNvSpPr txBox="1"/>
          <p:nvPr/>
        </p:nvSpPr>
        <p:spPr>
          <a:xfrm>
            <a:off x="4120776" y="9238761"/>
            <a:ext cx="465586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 b="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/>
              </a:defRPr>
            </a:lvl1pPr>
          </a:lstStyle>
          <a:p>
            <a:r>
              <a:rPr>
                <a:hlinkClick r:id="rId3"/>
              </a:rPr>
              <a:t>https://zapier.com/apps/google-docs/tutorials/google-docs-revision-history</a:t>
            </a:r>
          </a:p>
        </p:txBody>
      </p:sp>
      <p:sp>
        <p:nvSpPr>
          <p:cNvPr id="161" name="what…"/>
          <p:cNvSpPr txBox="1"/>
          <p:nvPr/>
        </p:nvSpPr>
        <p:spPr>
          <a:xfrm>
            <a:off x="-4062" y="3831413"/>
            <a:ext cx="1348645" cy="10922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what</a:t>
            </a:r>
          </a:p>
          <a:p>
            <a:pPr>
              <a:defRPr sz="3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changed</a:t>
            </a:r>
          </a:p>
        </p:txBody>
      </p:sp>
      <p:sp>
        <p:nvSpPr>
          <p:cNvPr id="162" name="when…"/>
          <p:cNvSpPr txBox="1"/>
          <p:nvPr/>
        </p:nvSpPr>
        <p:spPr>
          <a:xfrm>
            <a:off x="11528338" y="2602432"/>
            <a:ext cx="1335733" cy="1016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when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it changed</a:t>
            </a:r>
          </a:p>
        </p:txBody>
      </p:sp>
      <p:sp>
        <p:nvSpPr>
          <p:cNvPr id="163" name="who…"/>
          <p:cNvSpPr txBox="1"/>
          <p:nvPr/>
        </p:nvSpPr>
        <p:spPr>
          <a:xfrm>
            <a:off x="11528338" y="4368799"/>
            <a:ext cx="1335733" cy="1016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who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changed it</a:t>
            </a:r>
          </a:p>
        </p:txBody>
      </p:sp>
      <p:sp>
        <p:nvSpPr>
          <p:cNvPr id="169" name="Connection Line"/>
          <p:cNvSpPr/>
          <p:nvPr/>
        </p:nvSpPr>
        <p:spPr>
          <a:xfrm>
            <a:off x="11075937" y="3649728"/>
            <a:ext cx="826633" cy="379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126" y="19527"/>
                  <a:pt x="19326" y="12327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70" name="Connection Line"/>
          <p:cNvSpPr/>
          <p:nvPr/>
        </p:nvSpPr>
        <p:spPr>
          <a:xfrm>
            <a:off x="10735814" y="4278427"/>
            <a:ext cx="1096931" cy="2494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533" extrusionOk="0">
                <a:moveTo>
                  <a:pt x="0" y="590"/>
                </a:moveTo>
                <a:cubicBezTo>
                  <a:pt x="11502" y="-2067"/>
                  <a:pt x="18702" y="4247"/>
                  <a:pt x="21600" y="19533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66" name="Line"/>
          <p:cNvSpPr/>
          <p:nvPr/>
        </p:nvSpPr>
        <p:spPr>
          <a:xfrm flipV="1">
            <a:off x="1286761" y="3769226"/>
            <a:ext cx="480648" cy="452625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7" name="Line"/>
          <p:cNvSpPr/>
          <p:nvPr/>
        </p:nvSpPr>
        <p:spPr>
          <a:xfrm>
            <a:off x="1387436" y="4783221"/>
            <a:ext cx="427739" cy="191169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Line"/>
          <p:cNvSpPr/>
          <p:nvPr/>
        </p:nvSpPr>
        <p:spPr>
          <a:xfrm>
            <a:off x="1133436" y="4910220"/>
            <a:ext cx="639371" cy="137047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Version Control Systems (VCS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Version Control Systems (VCS)</a:t>
            </a:r>
          </a:p>
        </p:txBody>
      </p:sp>
      <p:sp>
        <p:nvSpPr>
          <p:cNvPr id="173" name="Useful for many kinds of projects…"/>
          <p:cNvSpPr txBox="1"/>
          <p:nvPr/>
        </p:nvSpPr>
        <p:spPr>
          <a:xfrm>
            <a:off x="960098" y="1501247"/>
            <a:ext cx="11620501" cy="7569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t>Useful for many kinds of projects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code, papers, websites, etc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manages all files for same project (maybe thousands) in a repository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/>
            </a:pPr>
            <a:r>
              <a:t>Explicit snapshots/checkpoints, called </a:t>
            </a:r>
            <a:r>
              <a:rPr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commits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users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manually</a:t>
            </a:r>
            <a:r>
              <a:t> run commands to preserve good versions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/>
            </a:pPr>
            <a:r>
              <a:t>Explicit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commit messages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who, what, when,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why</a:t>
            </a:r>
            <a:endParaRPr>
              <a:solidFill>
                <a:schemeClr val="accent1"/>
              </a:solidFill>
            </a:endParaRP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>
              <a:solidFill>
                <a:schemeClr val="accent1"/>
              </a:solidFill>
            </a:endParaRPr>
          </a:p>
          <a:p>
            <a:pPr algn="l">
              <a:defRPr sz="3200" b="0"/>
            </a:pPr>
            <a:r>
              <a:t>Work can </a:t>
            </a:r>
            <a:r>
              <a:rPr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branch</a:t>
            </a:r>
            <a:r>
              <a:t> out and be </a:t>
            </a:r>
            <a:r>
              <a:rPr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merged</a:t>
            </a:r>
            <a:r>
              <a:t> back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people can work offline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can get feedback before merging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humans need to resolve </a:t>
            </a:r>
            <a:r>
              <a:rPr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conflicts</a:t>
            </a:r>
            <a:br/>
            <a:r>
              <a:t>when versions being merged are</a:t>
            </a:r>
            <a:br/>
            <a:r>
              <a:t>too different</a:t>
            </a:r>
          </a:p>
        </p:txBody>
      </p:sp>
      <p:sp>
        <p:nvSpPr>
          <p:cNvPr id="174" name="Airport"/>
          <p:cNvSpPr/>
          <p:nvPr/>
        </p:nvSpPr>
        <p:spPr>
          <a:xfrm>
            <a:off x="8500277" y="6581803"/>
            <a:ext cx="1483177" cy="1483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5" h="21595" extrusionOk="0">
                <a:moveTo>
                  <a:pt x="19354" y="0"/>
                </a:moveTo>
                <a:cubicBezTo>
                  <a:pt x="18843" y="-5"/>
                  <a:pt x="18248" y="122"/>
                  <a:pt x="17667" y="457"/>
                </a:cubicBezTo>
                <a:cubicBezTo>
                  <a:pt x="16993" y="846"/>
                  <a:pt x="15334" y="2001"/>
                  <a:pt x="14186" y="2806"/>
                </a:cubicBezTo>
                <a:lnTo>
                  <a:pt x="12476" y="2784"/>
                </a:lnTo>
                <a:lnTo>
                  <a:pt x="11744" y="1591"/>
                </a:lnTo>
                <a:cubicBezTo>
                  <a:pt x="11652" y="1440"/>
                  <a:pt x="11480" y="1359"/>
                  <a:pt x="11307" y="1375"/>
                </a:cubicBezTo>
                <a:lnTo>
                  <a:pt x="10806" y="1424"/>
                </a:lnTo>
                <a:lnTo>
                  <a:pt x="11286" y="2769"/>
                </a:lnTo>
                <a:lnTo>
                  <a:pt x="8623" y="2735"/>
                </a:lnTo>
                <a:cubicBezTo>
                  <a:pt x="8450" y="2735"/>
                  <a:pt x="8284" y="2767"/>
                  <a:pt x="8133" y="2843"/>
                </a:cubicBezTo>
                <a:lnTo>
                  <a:pt x="7449" y="3167"/>
                </a:lnTo>
                <a:cubicBezTo>
                  <a:pt x="7449" y="3167"/>
                  <a:pt x="10111" y="3589"/>
                  <a:pt x="11690" y="3903"/>
                </a:cubicBezTo>
                <a:lnTo>
                  <a:pt x="11851" y="4350"/>
                </a:lnTo>
                <a:lnTo>
                  <a:pt x="10267" y="4539"/>
                </a:lnTo>
                <a:lnTo>
                  <a:pt x="9632" y="5101"/>
                </a:lnTo>
                <a:lnTo>
                  <a:pt x="11986" y="5074"/>
                </a:lnTo>
                <a:lnTo>
                  <a:pt x="13495" y="5705"/>
                </a:lnTo>
                <a:lnTo>
                  <a:pt x="14071" y="5403"/>
                </a:lnTo>
                <a:lnTo>
                  <a:pt x="13625" y="5009"/>
                </a:lnTo>
                <a:cubicBezTo>
                  <a:pt x="14255" y="4912"/>
                  <a:pt x="15080" y="4679"/>
                  <a:pt x="15920" y="4129"/>
                </a:cubicBezTo>
                <a:cubicBezTo>
                  <a:pt x="15931" y="4123"/>
                  <a:pt x="15942" y="4112"/>
                  <a:pt x="15952" y="4107"/>
                </a:cubicBezTo>
                <a:lnTo>
                  <a:pt x="21040" y="3508"/>
                </a:lnTo>
                <a:lnTo>
                  <a:pt x="21508" y="3113"/>
                </a:lnTo>
                <a:cubicBezTo>
                  <a:pt x="21600" y="3037"/>
                  <a:pt x="21546" y="2887"/>
                  <a:pt x="21428" y="2887"/>
                </a:cubicBezTo>
                <a:lnTo>
                  <a:pt x="17877" y="2850"/>
                </a:lnTo>
                <a:cubicBezTo>
                  <a:pt x="19074" y="2062"/>
                  <a:pt x="20146" y="1348"/>
                  <a:pt x="20474" y="1132"/>
                </a:cubicBezTo>
                <a:cubicBezTo>
                  <a:pt x="21201" y="661"/>
                  <a:pt x="20480" y="11"/>
                  <a:pt x="19354" y="0"/>
                </a:cubicBezTo>
                <a:close/>
                <a:moveTo>
                  <a:pt x="2221" y="15"/>
                </a:moveTo>
                <a:lnTo>
                  <a:pt x="2221" y="965"/>
                </a:lnTo>
                <a:lnTo>
                  <a:pt x="1298" y="965"/>
                </a:lnTo>
                <a:lnTo>
                  <a:pt x="1810" y="2607"/>
                </a:lnTo>
                <a:lnTo>
                  <a:pt x="0" y="2607"/>
                </a:lnTo>
                <a:lnTo>
                  <a:pt x="1347" y="6352"/>
                </a:lnTo>
                <a:lnTo>
                  <a:pt x="1347" y="13938"/>
                </a:lnTo>
                <a:lnTo>
                  <a:pt x="0" y="13938"/>
                </a:lnTo>
                <a:lnTo>
                  <a:pt x="0" y="18971"/>
                </a:lnTo>
                <a:lnTo>
                  <a:pt x="21525" y="18971"/>
                </a:lnTo>
                <a:lnTo>
                  <a:pt x="21525" y="13938"/>
                </a:lnTo>
                <a:lnTo>
                  <a:pt x="4172" y="13938"/>
                </a:lnTo>
                <a:lnTo>
                  <a:pt x="4172" y="6548"/>
                </a:lnTo>
                <a:lnTo>
                  <a:pt x="5590" y="2607"/>
                </a:lnTo>
                <a:lnTo>
                  <a:pt x="3773" y="2607"/>
                </a:lnTo>
                <a:lnTo>
                  <a:pt x="4284" y="965"/>
                </a:lnTo>
                <a:lnTo>
                  <a:pt x="3299" y="965"/>
                </a:lnTo>
                <a:lnTo>
                  <a:pt x="3299" y="15"/>
                </a:lnTo>
                <a:lnTo>
                  <a:pt x="2221" y="15"/>
                </a:lnTo>
                <a:close/>
                <a:moveTo>
                  <a:pt x="0" y="20245"/>
                </a:moveTo>
                <a:lnTo>
                  <a:pt x="0" y="21595"/>
                </a:lnTo>
                <a:lnTo>
                  <a:pt x="21525" y="21595"/>
                </a:lnTo>
                <a:lnTo>
                  <a:pt x="21525" y="20245"/>
                </a:lnTo>
                <a:lnTo>
                  <a:pt x="0" y="20245"/>
                </a:lnTo>
                <a:close/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1" name="Connection Line"/>
          <p:cNvSpPr/>
          <p:nvPr/>
        </p:nvSpPr>
        <p:spPr>
          <a:xfrm>
            <a:off x="10106984" y="6705658"/>
            <a:ext cx="953684" cy="41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05" extrusionOk="0">
                <a:moveTo>
                  <a:pt x="0" y="72"/>
                </a:moveTo>
                <a:cubicBezTo>
                  <a:pt x="11554" y="-795"/>
                  <a:pt x="18754" y="6116"/>
                  <a:pt x="21600" y="20805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76" name="partner B also working on hw.py, without wifi"/>
          <p:cNvSpPr txBox="1"/>
          <p:nvPr/>
        </p:nvSpPr>
        <p:spPr>
          <a:xfrm>
            <a:off x="9951441" y="7109000"/>
            <a:ext cx="2722708" cy="1189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partner B</a:t>
            </a:r>
            <a:r>
              <a:t> also working on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hw.py</a:t>
            </a:r>
            <a:r>
              <a:t>, </a:t>
            </a:r>
            <a:r>
              <a:rPr u="sng"/>
              <a:t>without wifi</a:t>
            </a:r>
          </a:p>
        </p:txBody>
      </p:sp>
      <p:sp>
        <p:nvSpPr>
          <p:cNvPr id="177" name="Apartment Building"/>
          <p:cNvSpPr/>
          <p:nvPr/>
        </p:nvSpPr>
        <p:spPr>
          <a:xfrm>
            <a:off x="8361643" y="4760205"/>
            <a:ext cx="1519194" cy="12049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535"/>
                </a:lnTo>
                <a:lnTo>
                  <a:pt x="651" y="1535"/>
                </a:lnTo>
                <a:lnTo>
                  <a:pt x="651" y="18128"/>
                </a:lnTo>
                <a:lnTo>
                  <a:pt x="7648" y="18128"/>
                </a:lnTo>
                <a:lnTo>
                  <a:pt x="7648" y="18831"/>
                </a:lnTo>
                <a:lnTo>
                  <a:pt x="651" y="18831"/>
                </a:lnTo>
                <a:lnTo>
                  <a:pt x="651" y="21600"/>
                </a:lnTo>
                <a:lnTo>
                  <a:pt x="6775" y="21600"/>
                </a:lnTo>
                <a:lnTo>
                  <a:pt x="8773" y="21600"/>
                </a:lnTo>
                <a:lnTo>
                  <a:pt x="9152" y="21600"/>
                </a:lnTo>
                <a:lnTo>
                  <a:pt x="9152" y="18128"/>
                </a:lnTo>
                <a:lnTo>
                  <a:pt x="10545" y="18128"/>
                </a:lnTo>
                <a:lnTo>
                  <a:pt x="10545" y="21600"/>
                </a:lnTo>
                <a:lnTo>
                  <a:pt x="11148" y="21600"/>
                </a:lnTo>
                <a:lnTo>
                  <a:pt x="11148" y="18128"/>
                </a:lnTo>
                <a:lnTo>
                  <a:pt x="12549" y="18128"/>
                </a:lnTo>
                <a:lnTo>
                  <a:pt x="12549" y="21600"/>
                </a:lnTo>
                <a:lnTo>
                  <a:pt x="12829" y="21600"/>
                </a:lnTo>
                <a:lnTo>
                  <a:pt x="14896" y="21600"/>
                </a:lnTo>
                <a:lnTo>
                  <a:pt x="20950" y="21600"/>
                </a:lnTo>
                <a:lnTo>
                  <a:pt x="20950" y="18831"/>
                </a:lnTo>
                <a:lnTo>
                  <a:pt x="13969" y="18831"/>
                </a:lnTo>
                <a:lnTo>
                  <a:pt x="13969" y="18128"/>
                </a:lnTo>
                <a:lnTo>
                  <a:pt x="20950" y="18128"/>
                </a:lnTo>
                <a:lnTo>
                  <a:pt x="20950" y="1535"/>
                </a:lnTo>
                <a:lnTo>
                  <a:pt x="21600" y="1535"/>
                </a:lnTo>
                <a:lnTo>
                  <a:pt x="21600" y="0"/>
                </a:lnTo>
                <a:lnTo>
                  <a:pt x="12178" y="0"/>
                </a:lnTo>
                <a:lnTo>
                  <a:pt x="12178" y="1535"/>
                </a:lnTo>
                <a:lnTo>
                  <a:pt x="12829" y="1535"/>
                </a:lnTo>
                <a:lnTo>
                  <a:pt x="12829" y="4086"/>
                </a:lnTo>
                <a:lnTo>
                  <a:pt x="8773" y="4086"/>
                </a:lnTo>
                <a:lnTo>
                  <a:pt x="8773" y="1535"/>
                </a:lnTo>
                <a:lnTo>
                  <a:pt x="9424" y="1535"/>
                </a:lnTo>
                <a:lnTo>
                  <a:pt x="9424" y="0"/>
                </a:lnTo>
                <a:lnTo>
                  <a:pt x="0" y="0"/>
                </a:lnTo>
                <a:close/>
                <a:moveTo>
                  <a:pt x="1764" y="1535"/>
                </a:moveTo>
                <a:lnTo>
                  <a:pt x="2746" y="1535"/>
                </a:lnTo>
                <a:lnTo>
                  <a:pt x="2746" y="3819"/>
                </a:lnTo>
                <a:lnTo>
                  <a:pt x="1764" y="3819"/>
                </a:lnTo>
                <a:lnTo>
                  <a:pt x="1764" y="1535"/>
                </a:lnTo>
                <a:close/>
                <a:moveTo>
                  <a:pt x="4216" y="1535"/>
                </a:moveTo>
                <a:lnTo>
                  <a:pt x="5196" y="1535"/>
                </a:lnTo>
                <a:lnTo>
                  <a:pt x="5196" y="3819"/>
                </a:lnTo>
                <a:lnTo>
                  <a:pt x="4216" y="3819"/>
                </a:lnTo>
                <a:lnTo>
                  <a:pt x="4216" y="1535"/>
                </a:lnTo>
                <a:close/>
                <a:moveTo>
                  <a:pt x="6666" y="1535"/>
                </a:moveTo>
                <a:lnTo>
                  <a:pt x="7648" y="1535"/>
                </a:lnTo>
                <a:lnTo>
                  <a:pt x="7648" y="3819"/>
                </a:lnTo>
                <a:lnTo>
                  <a:pt x="6666" y="3819"/>
                </a:lnTo>
                <a:lnTo>
                  <a:pt x="6666" y="1535"/>
                </a:lnTo>
                <a:close/>
                <a:moveTo>
                  <a:pt x="13967" y="1535"/>
                </a:moveTo>
                <a:lnTo>
                  <a:pt x="14949" y="1535"/>
                </a:lnTo>
                <a:lnTo>
                  <a:pt x="14949" y="3819"/>
                </a:lnTo>
                <a:lnTo>
                  <a:pt x="13967" y="3819"/>
                </a:lnTo>
                <a:lnTo>
                  <a:pt x="13967" y="1535"/>
                </a:lnTo>
                <a:close/>
                <a:moveTo>
                  <a:pt x="16419" y="1535"/>
                </a:moveTo>
                <a:lnTo>
                  <a:pt x="17399" y="1535"/>
                </a:lnTo>
                <a:lnTo>
                  <a:pt x="17399" y="3819"/>
                </a:lnTo>
                <a:lnTo>
                  <a:pt x="16419" y="3819"/>
                </a:lnTo>
                <a:lnTo>
                  <a:pt x="16419" y="1535"/>
                </a:lnTo>
                <a:close/>
                <a:moveTo>
                  <a:pt x="18870" y="1535"/>
                </a:moveTo>
                <a:lnTo>
                  <a:pt x="19852" y="1535"/>
                </a:lnTo>
                <a:lnTo>
                  <a:pt x="19852" y="3819"/>
                </a:lnTo>
                <a:lnTo>
                  <a:pt x="18870" y="3819"/>
                </a:lnTo>
                <a:lnTo>
                  <a:pt x="18870" y="1535"/>
                </a:lnTo>
                <a:close/>
                <a:moveTo>
                  <a:pt x="1764" y="5829"/>
                </a:moveTo>
                <a:lnTo>
                  <a:pt x="2746" y="5829"/>
                </a:lnTo>
                <a:lnTo>
                  <a:pt x="2746" y="8112"/>
                </a:lnTo>
                <a:lnTo>
                  <a:pt x="1764" y="8112"/>
                </a:lnTo>
                <a:lnTo>
                  <a:pt x="1764" y="5829"/>
                </a:lnTo>
                <a:close/>
                <a:moveTo>
                  <a:pt x="4216" y="5829"/>
                </a:moveTo>
                <a:lnTo>
                  <a:pt x="5196" y="5829"/>
                </a:lnTo>
                <a:lnTo>
                  <a:pt x="5196" y="8112"/>
                </a:lnTo>
                <a:lnTo>
                  <a:pt x="4216" y="8112"/>
                </a:lnTo>
                <a:lnTo>
                  <a:pt x="4216" y="5829"/>
                </a:lnTo>
                <a:close/>
                <a:moveTo>
                  <a:pt x="6666" y="5829"/>
                </a:moveTo>
                <a:lnTo>
                  <a:pt x="7648" y="5829"/>
                </a:lnTo>
                <a:lnTo>
                  <a:pt x="7648" y="8112"/>
                </a:lnTo>
                <a:lnTo>
                  <a:pt x="6666" y="8112"/>
                </a:lnTo>
                <a:lnTo>
                  <a:pt x="6666" y="5829"/>
                </a:lnTo>
                <a:close/>
                <a:moveTo>
                  <a:pt x="9152" y="5829"/>
                </a:moveTo>
                <a:lnTo>
                  <a:pt x="10134" y="5829"/>
                </a:lnTo>
                <a:lnTo>
                  <a:pt x="10134" y="8112"/>
                </a:lnTo>
                <a:lnTo>
                  <a:pt x="9152" y="8112"/>
                </a:lnTo>
                <a:lnTo>
                  <a:pt x="9152" y="5829"/>
                </a:lnTo>
                <a:close/>
                <a:moveTo>
                  <a:pt x="11567" y="5829"/>
                </a:moveTo>
                <a:lnTo>
                  <a:pt x="12549" y="5829"/>
                </a:lnTo>
                <a:lnTo>
                  <a:pt x="12549" y="8112"/>
                </a:lnTo>
                <a:lnTo>
                  <a:pt x="11567" y="8112"/>
                </a:lnTo>
                <a:lnTo>
                  <a:pt x="11567" y="5829"/>
                </a:lnTo>
                <a:close/>
                <a:moveTo>
                  <a:pt x="13967" y="5829"/>
                </a:moveTo>
                <a:lnTo>
                  <a:pt x="14949" y="5829"/>
                </a:lnTo>
                <a:lnTo>
                  <a:pt x="14949" y="8112"/>
                </a:lnTo>
                <a:lnTo>
                  <a:pt x="13967" y="8112"/>
                </a:lnTo>
                <a:lnTo>
                  <a:pt x="13967" y="5829"/>
                </a:lnTo>
                <a:close/>
                <a:moveTo>
                  <a:pt x="16419" y="5829"/>
                </a:moveTo>
                <a:lnTo>
                  <a:pt x="17399" y="5829"/>
                </a:lnTo>
                <a:lnTo>
                  <a:pt x="17399" y="8112"/>
                </a:lnTo>
                <a:lnTo>
                  <a:pt x="16419" y="8112"/>
                </a:lnTo>
                <a:lnTo>
                  <a:pt x="16419" y="5829"/>
                </a:lnTo>
                <a:close/>
                <a:moveTo>
                  <a:pt x="18870" y="5829"/>
                </a:moveTo>
                <a:lnTo>
                  <a:pt x="19852" y="5829"/>
                </a:lnTo>
                <a:lnTo>
                  <a:pt x="19852" y="8112"/>
                </a:lnTo>
                <a:lnTo>
                  <a:pt x="18870" y="8112"/>
                </a:lnTo>
                <a:lnTo>
                  <a:pt x="18870" y="5829"/>
                </a:lnTo>
                <a:close/>
                <a:moveTo>
                  <a:pt x="1764" y="10122"/>
                </a:moveTo>
                <a:lnTo>
                  <a:pt x="2746" y="10122"/>
                </a:lnTo>
                <a:lnTo>
                  <a:pt x="2746" y="12408"/>
                </a:lnTo>
                <a:lnTo>
                  <a:pt x="1764" y="12408"/>
                </a:lnTo>
                <a:lnTo>
                  <a:pt x="1764" y="10122"/>
                </a:lnTo>
                <a:close/>
                <a:moveTo>
                  <a:pt x="4216" y="10122"/>
                </a:moveTo>
                <a:lnTo>
                  <a:pt x="5196" y="10122"/>
                </a:lnTo>
                <a:lnTo>
                  <a:pt x="5196" y="12408"/>
                </a:lnTo>
                <a:lnTo>
                  <a:pt x="4216" y="12408"/>
                </a:lnTo>
                <a:lnTo>
                  <a:pt x="4216" y="10122"/>
                </a:lnTo>
                <a:close/>
                <a:moveTo>
                  <a:pt x="6666" y="10122"/>
                </a:moveTo>
                <a:lnTo>
                  <a:pt x="7648" y="10122"/>
                </a:lnTo>
                <a:lnTo>
                  <a:pt x="7648" y="12408"/>
                </a:lnTo>
                <a:lnTo>
                  <a:pt x="6666" y="12408"/>
                </a:lnTo>
                <a:lnTo>
                  <a:pt x="6666" y="10122"/>
                </a:lnTo>
                <a:close/>
                <a:moveTo>
                  <a:pt x="9152" y="10122"/>
                </a:moveTo>
                <a:lnTo>
                  <a:pt x="10134" y="10122"/>
                </a:lnTo>
                <a:lnTo>
                  <a:pt x="10134" y="12408"/>
                </a:lnTo>
                <a:lnTo>
                  <a:pt x="9152" y="12408"/>
                </a:lnTo>
                <a:lnTo>
                  <a:pt x="9152" y="10122"/>
                </a:lnTo>
                <a:close/>
                <a:moveTo>
                  <a:pt x="11567" y="10122"/>
                </a:moveTo>
                <a:lnTo>
                  <a:pt x="12549" y="10122"/>
                </a:lnTo>
                <a:lnTo>
                  <a:pt x="12549" y="12408"/>
                </a:lnTo>
                <a:lnTo>
                  <a:pt x="11567" y="12408"/>
                </a:lnTo>
                <a:lnTo>
                  <a:pt x="11567" y="10122"/>
                </a:lnTo>
                <a:close/>
                <a:moveTo>
                  <a:pt x="13967" y="10122"/>
                </a:moveTo>
                <a:lnTo>
                  <a:pt x="14949" y="10122"/>
                </a:lnTo>
                <a:lnTo>
                  <a:pt x="14949" y="12408"/>
                </a:lnTo>
                <a:lnTo>
                  <a:pt x="13967" y="12408"/>
                </a:lnTo>
                <a:lnTo>
                  <a:pt x="13967" y="10122"/>
                </a:lnTo>
                <a:close/>
                <a:moveTo>
                  <a:pt x="16419" y="10122"/>
                </a:moveTo>
                <a:lnTo>
                  <a:pt x="17399" y="10122"/>
                </a:lnTo>
                <a:lnTo>
                  <a:pt x="17399" y="12408"/>
                </a:lnTo>
                <a:lnTo>
                  <a:pt x="16419" y="12408"/>
                </a:lnTo>
                <a:lnTo>
                  <a:pt x="16419" y="10122"/>
                </a:lnTo>
                <a:close/>
                <a:moveTo>
                  <a:pt x="18870" y="10122"/>
                </a:moveTo>
                <a:lnTo>
                  <a:pt x="19852" y="10122"/>
                </a:lnTo>
                <a:lnTo>
                  <a:pt x="19852" y="12408"/>
                </a:lnTo>
                <a:lnTo>
                  <a:pt x="18870" y="12408"/>
                </a:lnTo>
                <a:lnTo>
                  <a:pt x="18870" y="10122"/>
                </a:lnTo>
                <a:close/>
                <a:moveTo>
                  <a:pt x="1764" y="14418"/>
                </a:moveTo>
                <a:lnTo>
                  <a:pt x="2746" y="14418"/>
                </a:lnTo>
                <a:lnTo>
                  <a:pt x="2746" y="16701"/>
                </a:lnTo>
                <a:lnTo>
                  <a:pt x="1764" y="16701"/>
                </a:lnTo>
                <a:lnTo>
                  <a:pt x="1764" y="14418"/>
                </a:lnTo>
                <a:close/>
                <a:moveTo>
                  <a:pt x="4216" y="14418"/>
                </a:moveTo>
                <a:lnTo>
                  <a:pt x="5196" y="14418"/>
                </a:lnTo>
                <a:lnTo>
                  <a:pt x="5196" y="16701"/>
                </a:lnTo>
                <a:lnTo>
                  <a:pt x="4216" y="16701"/>
                </a:lnTo>
                <a:lnTo>
                  <a:pt x="4216" y="14418"/>
                </a:lnTo>
                <a:close/>
                <a:moveTo>
                  <a:pt x="6666" y="14418"/>
                </a:moveTo>
                <a:lnTo>
                  <a:pt x="7648" y="14418"/>
                </a:lnTo>
                <a:lnTo>
                  <a:pt x="7648" y="16701"/>
                </a:lnTo>
                <a:lnTo>
                  <a:pt x="6666" y="16701"/>
                </a:lnTo>
                <a:lnTo>
                  <a:pt x="6666" y="14418"/>
                </a:lnTo>
                <a:close/>
                <a:moveTo>
                  <a:pt x="9152" y="14418"/>
                </a:moveTo>
                <a:lnTo>
                  <a:pt x="10134" y="14418"/>
                </a:lnTo>
                <a:lnTo>
                  <a:pt x="10134" y="16701"/>
                </a:lnTo>
                <a:lnTo>
                  <a:pt x="9152" y="16701"/>
                </a:lnTo>
                <a:lnTo>
                  <a:pt x="9152" y="14418"/>
                </a:lnTo>
                <a:close/>
                <a:moveTo>
                  <a:pt x="11567" y="14418"/>
                </a:moveTo>
                <a:lnTo>
                  <a:pt x="12549" y="14418"/>
                </a:lnTo>
                <a:lnTo>
                  <a:pt x="12549" y="16701"/>
                </a:lnTo>
                <a:lnTo>
                  <a:pt x="11567" y="16701"/>
                </a:lnTo>
                <a:lnTo>
                  <a:pt x="11567" y="14418"/>
                </a:lnTo>
                <a:close/>
                <a:moveTo>
                  <a:pt x="13967" y="14418"/>
                </a:moveTo>
                <a:lnTo>
                  <a:pt x="14949" y="14418"/>
                </a:lnTo>
                <a:lnTo>
                  <a:pt x="14949" y="16701"/>
                </a:lnTo>
                <a:lnTo>
                  <a:pt x="13967" y="16701"/>
                </a:lnTo>
                <a:lnTo>
                  <a:pt x="13967" y="14418"/>
                </a:lnTo>
                <a:close/>
                <a:moveTo>
                  <a:pt x="16419" y="14418"/>
                </a:moveTo>
                <a:lnTo>
                  <a:pt x="17399" y="14418"/>
                </a:lnTo>
                <a:lnTo>
                  <a:pt x="17399" y="16701"/>
                </a:lnTo>
                <a:lnTo>
                  <a:pt x="16419" y="16701"/>
                </a:lnTo>
                <a:lnTo>
                  <a:pt x="16419" y="14418"/>
                </a:lnTo>
                <a:close/>
                <a:moveTo>
                  <a:pt x="18870" y="14418"/>
                </a:moveTo>
                <a:lnTo>
                  <a:pt x="19852" y="14418"/>
                </a:lnTo>
                <a:lnTo>
                  <a:pt x="19852" y="16701"/>
                </a:lnTo>
                <a:lnTo>
                  <a:pt x="18870" y="16701"/>
                </a:lnTo>
                <a:lnTo>
                  <a:pt x="18870" y="14418"/>
                </a:lnTo>
                <a:close/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2" name="Connection Line"/>
          <p:cNvSpPr/>
          <p:nvPr/>
        </p:nvSpPr>
        <p:spPr>
          <a:xfrm>
            <a:off x="9918078" y="5001222"/>
            <a:ext cx="953683" cy="413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05" extrusionOk="0">
                <a:moveTo>
                  <a:pt x="0" y="72"/>
                </a:moveTo>
                <a:cubicBezTo>
                  <a:pt x="11554" y="-795"/>
                  <a:pt x="18754" y="6116"/>
                  <a:pt x="21600" y="20805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79" name="partner A working on hw.py at school"/>
          <p:cNvSpPr txBox="1"/>
          <p:nvPr/>
        </p:nvSpPr>
        <p:spPr>
          <a:xfrm>
            <a:off x="9951441" y="5411249"/>
            <a:ext cx="2722708" cy="83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partner A</a:t>
            </a:r>
            <a:r>
              <a:t> working on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hw.py</a:t>
            </a:r>
            <a:r>
              <a:t> at school</a:t>
            </a:r>
          </a:p>
        </p:txBody>
      </p:sp>
      <p:sp>
        <p:nvSpPr>
          <p:cNvPr id="180" name="what happens when the plane lands?"/>
          <p:cNvSpPr txBox="1"/>
          <p:nvPr/>
        </p:nvSpPr>
        <p:spPr>
          <a:xfrm>
            <a:off x="7956505" y="8536959"/>
            <a:ext cx="48884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what happens when the plane lands?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Exampl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Example</a:t>
            </a:r>
          </a:p>
        </p:txBody>
      </p:sp>
      <p:sp>
        <p:nvSpPr>
          <p:cNvPr id="185" name="Line"/>
          <p:cNvSpPr/>
          <p:nvPr/>
        </p:nvSpPr>
        <p:spPr>
          <a:xfrm>
            <a:off x="952500" y="5306029"/>
            <a:ext cx="11099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6" name="time"/>
          <p:cNvSpPr txBox="1"/>
          <p:nvPr/>
        </p:nvSpPr>
        <p:spPr>
          <a:xfrm>
            <a:off x="6485076" y="5337208"/>
            <a:ext cx="6636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187" name="Rounded Rectangle"/>
          <p:cNvSpPr/>
          <p:nvPr/>
        </p:nvSpPr>
        <p:spPr>
          <a:xfrm>
            <a:off x="2811966" y="2122596"/>
            <a:ext cx="2421844" cy="2773383"/>
          </a:xfrm>
          <a:prstGeom prst="roundRect">
            <a:avLst>
              <a:gd name="adj" fmla="val 12101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188" name="Rounded Rectangle"/>
          <p:cNvSpPr/>
          <p:nvPr/>
        </p:nvSpPr>
        <p:spPr>
          <a:xfrm>
            <a:off x="5571517" y="2122596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189" name="Rounded Rectangle"/>
          <p:cNvSpPr/>
          <p:nvPr/>
        </p:nvSpPr>
        <p:spPr>
          <a:xfrm>
            <a:off x="8432029" y="2122596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190" name="Line"/>
          <p:cNvSpPr/>
          <p:nvPr/>
        </p:nvSpPr>
        <p:spPr>
          <a:xfrm flipH="1">
            <a:off x="5199774" y="3594863"/>
            <a:ext cx="36154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1" name="Line"/>
          <p:cNvSpPr/>
          <p:nvPr/>
        </p:nvSpPr>
        <p:spPr>
          <a:xfrm flipH="1">
            <a:off x="8057274" y="3594863"/>
            <a:ext cx="36154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2" name="print(&quot;hi&quot;)"/>
          <p:cNvSpPr/>
          <p:nvPr/>
        </p:nvSpPr>
        <p:spPr>
          <a:xfrm>
            <a:off x="3021002" y="2768701"/>
            <a:ext cx="2003773" cy="95615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l">
              <a:defRPr sz="2000" b="0"/>
            </a:lvl1pPr>
          </a:lstStyle>
          <a:p>
            <a:r>
              <a:t>print("hi")</a:t>
            </a:r>
          </a:p>
        </p:txBody>
      </p:sp>
      <p:sp>
        <p:nvSpPr>
          <p:cNvPr id="193" name="hello.py"/>
          <p:cNvSpPr txBox="1"/>
          <p:nvPr/>
        </p:nvSpPr>
        <p:spPr>
          <a:xfrm>
            <a:off x="3009679" y="2289547"/>
            <a:ext cx="10474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hello.py</a:t>
            </a:r>
          </a:p>
        </p:txBody>
      </p:sp>
      <p:sp>
        <p:nvSpPr>
          <p:cNvPr id="194" name="print(&quot;hello&quot;)…"/>
          <p:cNvSpPr/>
          <p:nvPr/>
        </p:nvSpPr>
        <p:spPr>
          <a:xfrm>
            <a:off x="5815002" y="2768701"/>
            <a:ext cx="2003773" cy="95615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l">
              <a:defRPr sz="2000" b="0"/>
            </a:pPr>
            <a:r>
              <a:t>print("hello")</a:t>
            </a:r>
          </a:p>
          <a:p>
            <a:pPr algn="l">
              <a:defRPr sz="2000" b="0"/>
            </a:pPr>
            <a:r>
              <a:t>print("world")</a:t>
            </a:r>
          </a:p>
        </p:txBody>
      </p:sp>
      <p:sp>
        <p:nvSpPr>
          <p:cNvPr id="195" name="hello.py"/>
          <p:cNvSpPr txBox="1"/>
          <p:nvPr/>
        </p:nvSpPr>
        <p:spPr>
          <a:xfrm>
            <a:off x="5803679" y="2289547"/>
            <a:ext cx="10474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hello.py</a:t>
            </a:r>
          </a:p>
        </p:txBody>
      </p:sp>
      <p:sp>
        <p:nvSpPr>
          <p:cNvPr id="196" name="import dog…"/>
          <p:cNvSpPr/>
          <p:nvPr/>
        </p:nvSpPr>
        <p:spPr>
          <a:xfrm>
            <a:off x="8736002" y="2629001"/>
            <a:ext cx="2003773" cy="760253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l">
              <a:defRPr sz="2000" b="0"/>
            </a:pPr>
            <a:r>
              <a:t>import dog</a:t>
            </a:r>
          </a:p>
          <a:p>
            <a:pPr algn="l">
              <a:defRPr sz="2000" b="0"/>
            </a:pPr>
            <a:r>
              <a:t>dog.bark()</a:t>
            </a:r>
          </a:p>
        </p:txBody>
      </p:sp>
      <p:sp>
        <p:nvSpPr>
          <p:cNvPr id="197" name="hello.py"/>
          <p:cNvSpPr txBox="1"/>
          <p:nvPr/>
        </p:nvSpPr>
        <p:spPr>
          <a:xfrm>
            <a:off x="8724679" y="2149847"/>
            <a:ext cx="10474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hello.py</a:t>
            </a:r>
          </a:p>
        </p:txBody>
      </p:sp>
      <p:sp>
        <p:nvSpPr>
          <p:cNvPr id="198" name="def bark():…"/>
          <p:cNvSpPr/>
          <p:nvPr/>
        </p:nvSpPr>
        <p:spPr>
          <a:xfrm>
            <a:off x="8736002" y="4000601"/>
            <a:ext cx="2003773" cy="760253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l">
              <a:defRPr sz="2000" b="0"/>
            </a:pPr>
            <a:r>
              <a:t>def bark():</a:t>
            </a:r>
          </a:p>
          <a:p>
            <a:pPr algn="l">
              <a:defRPr sz="2000" b="0"/>
            </a:pPr>
            <a:r>
              <a:t>   print("bark"*10)</a:t>
            </a:r>
          </a:p>
        </p:txBody>
      </p:sp>
      <p:sp>
        <p:nvSpPr>
          <p:cNvPr id="199" name="dog.py"/>
          <p:cNvSpPr txBox="1"/>
          <p:nvPr/>
        </p:nvSpPr>
        <p:spPr>
          <a:xfrm>
            <a:off x="8714464" y="3510777"/>
            <a:ext cx="9099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dog.py</a:t>
            </a:r>
          </a:p>
        </p:txBody>
      </p:sp>
      <p:sp>
        <p:nvSpPr>
          <p:cNvPr id="200" name="add file"/>
          <p:cNvSpPr txBox="1"/>
          <p:nvPr/>
        </p:nvSpPr>
        <p:spPr>
          <a:xfrm>
            <a:off x="3414096" y="1559632"/>
            <a:ext cx="10020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add file</a:t>
            </a:r>
          </a:p>
        </p:txBody>
      </p:sp>
      <p:sp>
        <p:nvSpPr>
          <p:cNvPr id="201" name="edit file"/>
          <p:cNvSpPr txBox="1"/>
          <p:nvPr/>
        </p:nvSpPr>
        <p:spPr>
          <a:xfrm>
            <a:off x="6299934" y="1559632"/>
            <a:ext cx="103391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edit file</a:t>
            </a:r>
          </a:p>
        </p:txBody>
      </p:sp>
      <p:sp>
        <p:nvSpPr>
          <p:cNvPr id="202" name="edit+add"/>
          <p:cNvSpPr txBox="1"/>
          <p:nvPr/>
        </p:nvSpPr>
        <p:spPr>
          <a:xfrm>
            <a:off x="9093504" y="1489782"/>
            <a:ext cx="11998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edit+add</a:t>
            </a:r>
          </a:p>
        </p:txBody>
      </p:sp>
      <p:sp>
        <p:nvSpPr>
          <p:cNvPr id="203" name="commits:"/>
          <p:cNvSpPr txBox="1"/>
          <p:nvPr/>
        </p:nvSpPr>
        <p:spPr>
          <a:xfrm>
            <a:off x="1242210" y="3280687"/>
            <a:ext cx="12384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commits:</a:t>
            </a:r>
          </a:p>
        </p:txBody>
      </p:sp>
      <p:sp>
        <p:nvSpPr>
          <p:cNvPr id="204" name="at any point in time,…"/>
          <p:cNvSpPr txBox="1"/>
          <p:nvPr/>
        </p:nvSpPr>
        <p:spPr>
          <a:xfrm>
            <a:off x="7811722" y="6495332"/>
            <a:ext cx="376341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at any point in time,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just see one version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of the files on your computer</a:t>
            </a:r>
          </a:p>
        </p:txBody>
      </p:sp>
      <p:sp>
        <p:nvSpPr>
          <p:cNvPr id="205" name="Line"/>
          <p:cNvSpPr/>
          <p:nvPr/>
        </p:nvSpPr>
        <p:spPr>
          <a:xfrm flipV="1">
            <a:off x="9644390" y="4926926"/>
            <a:ext cx="1" cy="157208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Use case 1: troubleshooting discovered bu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1: troubleshooting discovered bug</a:t>
            </a:r>
          </a:p>
        </p:txBody>
      </p:sp>
      <p:sp>
        <p:nvSpPr>
          <p:cNvPr id="208" name="Line"/>
          <p:cNvSpPr/>
          <p:nvPr/>
        </p:nvSpPr>
        <p:spPr>
          <a:xfrm>
            <a:off x="970855" y="5740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9" name="time"/>
          <p:cNvSpPr txBox="1"/>
          <p:nvPr/>
        </p:nvSpPr>
        <p:spPr>
          <a:xfrm>
            <a:off x="6170587" y="5872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210" name="Rounded Rectangle"/>
          <p:cNvSpPr/>
          <p:nvPr/>
        </p:nvSpPr>
        <p:spPr>
          <a:xfrm>
            <a:off x="950230" y="2464828"/>
            <a:ext cx="2421844" cy="2773383"/>
          </a:xfrm>
          <a:prstGeom prst="roundRect">
            <a:avLst>
              <a:gd name="adj" fmla="val 12101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11" name="commit 1…"/>
          <p:cNvSpPr txBox="1"/>
          <p:nvPr/>
        </p:nvSpPr>
        <p:spPr>
          <a:xfrm>
            <a:off x="1044841" y="2744821"/>
            <a:ext cx="176971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1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first version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 err="1"/>
              <a:t>Yiyin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12" name="Rounded Rectangle"/>
          <p:cNvSpPr/>
          <p:nvPr/>
        </p:nvSpPr>
        <p:spPr>
          <a:xfrm>
            <a:off x="3709780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13" name="commit 2…"/>
          <p:cNvSpPr txBox="1"/>
          <p:nvPr/>
        </p:nvSpPr>
        <p:spPr>
          <a:xfrm>
            <a:off x="3804392" y="2744821"/>
            <a:ext cx="190757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2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upgrade light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 err="1"/>
              <a:t>Yiyin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14" name="Rounded Rectangle"/>
          <p:cNvSpPr/>
          <p:nvPr/>
        </p:nvSpPr>
        <p:spPr>
          <a:xfrm>
            <a:off x="6570292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15" name="commit 3…"/>
          <p:cNvSpPr txBox="1"/>
          <p:nvPr/>
        </p:nvSpPr>
        <p:spPr>
          <a:xfrm>
            <a:off x="6664904" y="2744821"/>
            <a:ext cx="179215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3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save energy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Victor</a:t>
            </a:r>
            <a:endParaRPr dirty="0"/>
          </a:p>
        </p:txBody>
      </p:sp>
      <p:sp>
        <p:nvSpPr>
          <p:cNvPr id="216" name="Light Bulb"/>
          <p:cNvSpPr/>
          <p:nvPr/>
        </p:nvSpPr>
        <p:spPr>
          <a:xfrm>
            <a:off x="4183972" y="4054477"/>
            <a:ext cx="520401" cy="902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7" name="Ladybug"/>
          <p:cNvSpPr/>
          <p:nvPr/>
        </p:nvSpPr>
        <p:spPr>
          <a:xfrm>
            <a:off x="5009009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8" name="Ladybug"/>
          <p:cNvSpPr/>
          <p:nvPr/>
        </p:nvSpPr>
        <p:spPr>
          <a:xfrm>
            <a:off x="7768495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9" name="Candle"/>
          <p:cNvSpPr/>
          <p:nvPr/>
        </p:nvSpPr>
        <p:spPr>
          <a:xfrm>
            <a:off x="1188117" y="3995552"/>
            <a:ext cx="453774" cy="102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0447" y="0"/>
                </a:moveTo>
                <a:cubicBezTo>
                  <a:pt x="10654" y="1112"/>
                  <a:pt x="8737" y="1133"/>
                  <a:pt x="8737" y="2024"/>
                </a:cubicBezTo>
                <a:cubicBezTo>
                  <a:pt x="8737" y="2402"/>
                  <a:pt x="9149" y="2748"/>
                  <a:pt x="9841" y="3044"/>
                </a:cubicBezTo>
                <a:cubicBezTo>
                  <a:pt x="9841" y="3034"/>
                  <a:pt x="9841" y="3023"/>
                  <a:pt x="9841" y="3012"/>
                </a:cubicBezTo>
                <a:cubicBezTo>
                  <a:pt x="9841" y="2618"/>
                  <a:pt x="10206" y="2261"/>
                  <a:pt x="10789" y="2007"/>
                </a:cubicBezTo>
                <a:cubicBezTo>
                  <a:pt x="11371" y="2261"/>
                  <a:pt x="11737" y="2618"/>
                  <a:pt x="11737" y="3012"/>
                </a:cubicBezTo>
                <a:cubicBezTo>
                  <a:pt x="11737" y="3023"/>
                  <a:pt x="11737" y="3034"/>
                  <a:pt x="11737" y="3044"/>
                </a:cubicBezTo>
                <a:cubicBezTo>
                  <a:pt x="12440" y="2753"/>
                  <a:pt x="12840" y="2402"/>
                  <a:pt x="12840" y="2024"/>
                </a:cubicBezTo>
                <a:cubicBezTo>
                  <a:pt x="12852" y="1387"/>
                  <a:pt x="12292" y="551"/>
                  <a:pt x="10447" y="0"/>
                </a:cubicBezTo>
                <a:close/>
                <a:moveTo>
                  <a:pt x="10303" y="3390"/>
                </a:moveTo>
                <a:lnTo>
                  <a:pt x="10303" y="4578"/>
                </a:lnTo>
                <a:lnTo>
                  <a:pt x="815" y="7016"/>
                </a:lnTo>
                <a:cubicBezTo>
                  <a:pt x="318" y="7146"/>
                  <a:pt x="0" y="7383"/>
                  <a:pt x="0" y="7642"/>
                </a:cubicBezTo>
                <a:cubicBezTo>
                  <a:pt x="0" y="7642"/>
                  <a:pt x="0" y="21195"/>
                  <a:pt x="0" y="21422"/>
                </a:cubicBezTo>
                <a:cubicBezTo>
                  <a:pt x="0" y="21600"/>
                  <a:pt x="315" y="21599"/>
                  <a:pt x="315" y="21599"/>
                </a:cubicBezTo>
                <a:lnTo>
                  <a:pt x="21346" y="21599"/>
                </a:lnTo>
                <a:cubicBezTo>
                  <a:pt x="21346" y="21599"/>
                  <a:pt x="21600" y="21595"/>
                  <a:pt x="21600" y="21422"/>
                </a:cubicBezTo>
                <a:cubicBezTo>
                  <a:pt x="21600" y="21190"/>
                  <a:pt x="21600" y="7642"/>
                  <a:pt x="21600" y="7642"/>
                </a:cubicBezTo>
                <a:cubicBezTo>
                  <a:pt x="21588" y="7383"/>
                  <a:pt x="21287" y="7146"/>
                  <a:pt x="20777" y="7016"/>
                </a:cubicBezTo>
                <a:lnTo>
                  <a:pt x="11274" y="4578"/>
                </a:lnTo>
                <a:lnTo>
                  <a:pt x="11274" y="3390"/>
                </a:lnTo>
                <a:lnTo>
                  <a:pt x="10303" y="3390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0" name="Light Bulb"/>
          <p:cNvSpPr/>
          <p:nvPr/>
        </p:nvSpPr>
        <p:spPr>
          <a:xfrm>
            <a:off x="7005961" y="3961300"/>
            <a:ext cx="520400" cy="1088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5" h="21560" extrusionOk="0">
                <a:moveTo>
                  <a:pt x="12718" y="5"/>
                </a:moveTo>
                <a:cubicBezTo>
                  <a:pt x="12566" y="11"/>
                  <a:pt x="12413" y="25"/>
                  <a:pt x="12260" y="47"/>
                </a:cubicBezTo>
                <a:lnTo>
                  <a:pt x="1648" y="1579"/>
                </a:lnTo>
                <a:cubicBezTo>
                  <a:pt x="432" y="1755"/>
                  <a:pt x="-264" y="2379"/>
                  <a:pt x="95" y="2974"/>
                </a:cubicBezTo>
                <a:cubicBezTo>
                  <a:pt x="390" y="3463"/>
                  <a:pt x="1304" y="3779"/>
                  <a:pt x="2296" y="3779"/>
                </a:cubicBezTo>
                <a:cubicBezTo>
                  <a:pt x="2511" y="3779"/>
                  <a:pt x="2730" y="3765"/>
                  <a:pt x="2947" y="3734"/>
                </a:cubicBezTo>
                <a:lnTo>
                  <a:pt x="13562" y="2201"/>
                </a:lnTo>
                <a:cubicBezTo>
                  <a:pt x="14778" y="2025"/>
                  <a:pt x="15471" y="1401"/>
                  <a:pt x="15112" y="806"/>
                </a:cubicBezTo>
                <a:cubicBezTo>
                  <a:pt x="14798" y="286"/>
                  <a:pt x="13783" y="-40"/>
                  <a:pt x="12718" y="5"/>
                </a:cubicBezTo>
                <a:close/>
                <a:moveTo>
                  <a:pt x="18602" y="1859"/>
                </a:moveTo>
                <a:cubicBezTo>
                  <a:pt x="18450" y="1865"/>
                  <a:pt x="18295" y="1878"/>
                  <a:pt x="18143" y="1899"/>
                </a:cubicBezTo>
                <a:lnTo>
                  <a:pt x="1789" y="4202"/>
                </a:lnTo>
                <a:cubicBezTo>
                  <a:pt x="571" y="4373"/>
                  <a:pt x="-136" y="4995"/>
                  <a:pt x="215" y="5591"/>
                </a:cubicBezTo>
                <a:cubicBezTo>
                  <a:pt x="505" y="6083"/>
                  <a:pt x="1426" y="6405"/>
                  <a:pt x="2423" y="6405"/>
                </a:cubicBezTo>
                <a:cubicBezTo>
                  <a:pt x="2634" y="6405"/>
                  <a:pt x="2845" y="6389"/>
                  <a:pt x="3057" y="6359"/>
                </a:cubicBezTo>
                <a:lnTo>
                  <a:pt x="19414" y="4059"/>
                </a:lnTo>
                <a:cubicBezTo>
                  <a:pt x="20633" y="3887"/>
                  <a:pt x="21336" y="3265"/>
                  <a:pt x="20985" y="2669"/>
                </a:cubicBezTo>
                <a:cubicBezTo>
                  <a:pt x="20678" y="2148"/>
                  <a:pt x="19665" y="1818"/>
                  <a:pt x="18602" y="1859"/>
                </a:cubicBezTo>
                <a:close/>
                <a:moveTo>
                  <a:pt x="17334" y="4739"/>
                </a:moveTo>
                <a:cubicBezTo>
                  <a:pt x="17182" y="4745"/>
                  <a:pt x="17028" y="4758"/>
                  <a:pt x="16876" y="4779"/>
                </a:cubicBezTo>
                <a:lnTo>
                  <a:pt x="1662" y="6922"/>
                </a:lnTo>
                <a:cubicBezTo>
                  <a:pt x="443" y="7093"/>
                  <a:pt x="-260" y="7716"/>
                  <a:pt x="91" y="8311"/>
                </a:cubicBezTo>
                <a:cubicBezTo>
                  <a:pt x="381" y="8804"/>
                  <a:pt x="1298" y="9123"/>
                  <a:pt x="2296" y="9123"/>
                </a:cubicBezTo>
                <a:cubicBezTo>
                  <a:pt x="2506" y="9123"/>
                  <a:pt x="2721" y="9109"/>
                  <a:pt x="2933" y="9079"/>
                </a:cubicBezTo>
                <a:lnTo>
                  <a:pt x="18147" y="6939"/>
                </a:lnTo>
                <a:cubicBezTo>
                  <a:pt x="19366" y="6767"/>
                  <a:pt x="20068" y="6145"/>
                  <a:pt x="19718" y="5549"/>
                </a:cubicBezTo>
                <a:cubicBezTo>
                  <a:pt x="19410" y="5028"/>
                  <a:pt x="18397" y="4698"/>
                  <a:pt x="17334" y="4739"/>
                </a:cubicBezTo>
                <a:close/>
                <a:moveTo>
                  <a:pt x="17461" y="7420"/>
                </a:moveTo>
                <a:cubicBezTo>
                  <a:pt x="17309" y="7426"/>
                  <a:pt x="17155" y="7441"/>
                  <a:pt x="17003" y="7463"/>
                </a:cubicBezTo>
                <a:lnTo>
                  <a:pt x="1789" y="9603"/>
                </a:lnTo>
                <a:cubicBezTo>
                  <a:pt x="571" y="9775"/>
                  <a:pt x="-136" y="10397"/>
                  <a:pt x="215" y="10993"/>
                </a:cubicBezTo>
                <a:cubicBezTo>
                  <a:pt x="505" y="11485"/>
                  <a:pt x="1426" y="11805"/>
                  <a:pt x="2423" y="11805"/>
                </a:cubicBezTo>
                <a:cubicBezTo>
                  <a:pt x="2634" y="11805"/>
                  <a:pt x="2845" y="11791"/>
                  <a:pt x="3057" y="11761"/>
                </a:cubicBezTo>
                <a:lnTo>
                  <a:pt x="3088" y="11757"/>
                </a:lnTo>
                <a:lnTo>
                  <a:pt x="3088" y="12997"/>
                </a:lnTo>
                <a:lnTo>
                  <a:pt x="1603" y="12997"/>
                </a:lnTo>
                <a:lnTo>
                  <a:pt x="1603" y="14929"/>
                </a:lnTo>
                <a:lnTo>
                  <a:pt x="1603" y="15384"/>
                </a:lnTo>
                <a:lnTo>
                  <a:pt x="3071" y="17745"/>
                </a:lnTo>
                <a:lnTo>
                  <a:pt x="3074" y="17740"/>
                </a:lnTo>
                <a:cubicBezTo>
                  <a:pt x="3092" y="17918"/>
                  <a:pt x="3392" y="18060"/>
                  <a:pt x="3760" y="18060"/>
                </a:cubicBezTo>
                <a:lnTo>
                  <a:pt x="4590" y="18060"/>
                </a:lnTo>
                <a:cubicBezTo>
                  <a:pt x="4587" y="18072"/>
                  <a:pt x="4579" y="18085"/>
                  <a:pt x="4579" y="18097"/>
                </a:cubicBezTo>
                <a:lnTo>
                  <a:pt x="4579" y="18648"/>
                </a:lnTo>
                <a:cubicBezTo>
                  <a:pt x="4579" y="18830"/>
                  <a:pt x="4856" y="18982"/>
                  <a:pt x="5213" y="19010"/>
                </a:cubicBezTo>
                <a:cubicBezTo>
                  <a:pt x="5128" y="19064"/>
                  <a:pt x="5075" y="19130"/>
                  <a:pt x="5075" y="19204"/>
                </a:cubicBezTo>
                <a:lnTo>
                  <a:pt x="5075" y="19687"/>
                </a:lnTo>
                <a:cubicBezTo>
                  <a:pt x="5075" y="19864"/>
                  <a:pt x="5372" y="20009"/>
                  <a:pt x="5733" y="20009"/>
                </a:cubicBezTo>
                <a:lnTo>
                  <a:pt x="5940" y="20009"/>
                </a:lnTo>
                <a:lnTo>
                  <a:pt x="5940" y="20450"/>
                </a:lnTo>
                <a:cubicBezTo>
                  <a:pt x="5940" y="20621"/>
                  <a:pt x="6224" y="20762"/>
                  <a:pt x="6574" y="20762"/>
                </a:cubicBezTo>
                <a:lnTo>
                  <a:pt x="7686" y="20762"/>
                </a:lnTo>
                <a:cubicBezTo>
                  <a:pt x="7803" y="21211"/>
                  <a:pt x="8712" y="21560"/>
                  <a:pt x="9815" y="21560"/>
                </a:cubicBezTo>
                <a:cubicBezTo>
                  <a:pt x="10918" y="21560"/>
                  <a:pt x="11827" y="21211"/>
                  <a:pt x="11944" y="20762"/>
                </a:cubicBezTo>
                <a:lnTo>
                  <a:pt x="13053" y="20762"/>
                </a:lnTo>
                <a:cubicBezTo>
                  <a:pt x="13402" y="20762"/>
                  <a:pt x="13690" y="20621"/>
                  <a:pt x="13690" y="20450"/>
                </a:cubicBezTo>
                <a:lnTo>
                  <a:pt x="13690" y="20009"/>
                </a:lnTo>
                <a:lnTo>
                  <a:pt x="13896" y="20009"/>
                </a:lnTo>
                <a:cubicBezTo>
                  <a:pt x="14258" y="20009"/>
                  <a:pt x="14554" y="19864"/>
                  <a:pt x="14554" y="19687"/>
                </a:cubicBezTo>
                <a:lnTo>
                  <a:pt x="14554" y="19204"/>
                </a:lnTo>
                <a:cubicBezTo>
                  <a:pt x="14554" y="19130"/>
                  <a:pt x="14502" y="19064"/>
                  <a:pt x="14417" y="19010"/>
                </a:cubicBezTo>
                <a:cubicBezTo>
                  <a:pt x="14774" y="18982"/>
                  <a:pt x="15047" y="18830"/>
                  <a:pt x="15047" y="18648"/>
                </a:cubicBezTo>
                <a:lnTo>
                  <a:pt x="15047" y="18097"/>
                </a:lnTo>
                <a:cubicBezTo>
                  <a:pt x="15047" y="18085"/>
                  <a:pt x="15043" y="18072"/>
                  <a:pt x="15040" y="18060"/>
                </a:cubicBezTo>
                <a:lnTo>
                  <a:pt x="15870" y="18060"/>
                </a:lnTo>
                <a:cubicBezTo>
                  <a:pt x="16186" y="18060"/>
                  <a:pt x="16452" y="17954"/>
                  <a:pt x="16531" y="17811"/>
                </a:cubicBezTo>
                <a:lnTo>
                  <a:pt x="16559" y="17853"/>
                </a:lnTo>
                <a:lnTo>
                  <a:pt x="18026" y="15492"/>
                </a:lnTo>
                <a:lnTo>
                  <a:pt x="18026" y="15384"/>
                </a:lnTo>
                <a:lnTo>
                  <a:pt x="18026" y="15037"/>
                </a:lnTo>
                <a:lnTo>
                  <a:pt x="18026" y="12997"/>
                </a:lnTo>
                <a:lnTo>
                  <a:pt x="16611" y="12997"/>
                </a:lnTo>
                <a:lnTo>
                  <a:pt x="16611" y="9854"/>
                </a:lnTo>
                <a:lnTo>
                  <a:pt x="18274" y="9620"/>
                </a:lnTo>
                <a:cubicBezTo>
                  <a:pt x="19493" y="9449"/>
                  <a:pt x="20196" y="8826"/>
                  <a:pt x="19845" y="8231"/>
                </a:cubicBezTo>
                <a:cubicBezTo>
                  <a:pt x="19539" y="7709"/>
                  <a:pt x="18525" y="7379"/>
                  <a:pt x="17461" y="7420"/>
                </a:cubicBezTo>
                <a:close/>
                <a:moveTo>
                  <a:pt x="12019" y="10499"/>
                </a:moveTo>
                <a:lnTo>
                  <a:pt x="12019" y="12997"/>
                </a:lnTo>
                <a:lnTo>
                  <a:pt x="7679" y="12997"/>
                </a:lnTo>
                <a:lnTo>
                  <a:pt x="7679" y="11111"/>
                </a:lnTo>
                <a:lnTo>
                  <a:pt x="12019" y="10499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1" name="Line"/>
          <p:cNvSpPr/>
          <p:nvPr/>
        </p:nvSpPr>
        <p:spPr>
          <a:xfrm flipV="1">
            <a:off x="5075702" y="5364719"/>
            <a:ext cx="350693" cy="176057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2" name="bug introduced…"/>
          <p:cNvSpPr txBox="1"/>
          <p:nvPr/>
        </p:nvSpPr>
        <p:spPr>
          <a:xfrm>
            <a:off x="3922165" y="7122781"/>
            <a:ext cx="233496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bug introduced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along with feature</a:t>
            </a:r>
          </a:p>
        </p:txBody>
      </p:sp>
      <p:sp>
        <p:nvSpPr>
          <p:cNvPr id="223" name="Line"/>
          <p:cNvSpPr/>
          <p:nvPr/>
        </p:nvSpPr>
        <p:spPr>
          <a:xfrm flipV="1">
            <a:off x="9647702" y="5359812"/>
            <a:ext cx="1" cy="1765478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4" name="somebody notices…"/>
          <p:cNvSpPr txBox="1"/>
          <p:nvPr/>
        </p:nvSpPr>
        <p:spPr>
          <a:xfrm>
            <a:off x="8426597" y="7122781"/>
            <a:ext cx="24701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somebody notices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bug after commit 3</a:t>
            </a:r>
          </a:p>
        </p:txBody>
      </p:sp>
      <p:sp>
        <p:nvSpPr>
          <p:cNvPr id="225" name="Line"/>
          <p:cNvSpPr/>
          <p:nvPr/>
        </p:nvSpPr>
        <p:spPr>
          <a:xfrm flipH="1">
            <a:off x="33380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6" name="Line"/>
          <p:cNvSpPr/>
          <p:nvPr/>
        </p:nvSpPr>
        <p:spPr>
          <a:xfrm flipH="1">
            <a:off x="61955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7" name="who will get blamed?"/>
          <p:cNvSpPr txBox="1"/>
          <p:nvPr/>
        </p:nvSpPr>
        <p:spPr>
          <a:xfrm>
            <a:off x="5030008" y="8619777"/>
            <a:ext cx="269259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who will get blamed?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Use case 1: troubleshooting discovered bu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1: troubleshooting discovered bug</a:t>
            </a:r>
          </a:p>
        </p:txBody>
      </p:sp>
      <p:sp>
        <p:nvSpPr>
          <p:cNvPr id="230" name="Line"/>
          <p:cNvSpPr/>
          <p:nvPr/>
        </p:nvSpPr>
        <p:spPr>
          <a:xfrm>
            <a:off x="970855" y="5740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1" name="time"/>
          <p:cNvSpPr txBox="1"/>
          <p:nvPr/>
        </p:nvSpPr>
        <p:spPr>
          <a:xfrm>
            <a:off x="6170587" y="5872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232" name="Rounded Rectangle"/>
          <p:cNvSpPr/>
          <p:nvPr/>
        </p:nvSpPr>
        <p:spPr>
          <a:xfrm>
            <a:off x="950230" y="2464828"/>
            <a:ext cx="2421844" cy="2773383"/>
          </a:xfrm>
          <a:prstGeom prst="roundRect">
            <a:avLst>
              <a:gd name="adj" fmla="val 12101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33" name="commit 1…"/>
          <p:cNvSpPr txBox="1"/>
          <p:nvPr/>
        </p:nvSpPr>
        <p:spPr>
          <a:xfrm>
            <a:off x="1044841" y="2744821"/>
            <a:ext cx="176971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1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first version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 err="1"/>
              <a:t>Yiyin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34" name="Rounded Rectangle"/>
          <p:cNvSpPr/>
          <p:nvPr/>
        </p:nvSpPr>
        <p:spPr>
          <a:xfrm>
            <a:off x="3709780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35" name="commit 2…"/>
          <p:cNvSpPr txBox="1"/>
          <p:nvPr/>
        </p:nvSpPr>
        <p:spPr>
          <a:xfrm>
            <a:off x="3804392" y="2744821"/>
            <a:ext cx="190757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2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upgrade light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 err="1"/>
              <a:t>Yiyin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36" name="Rounded Rectangle"/>
          <p:cNvSpPr/>
          <p:nvPr/>
        </p:nvSpPr>
        <p:spPr>
          <a:xfrm>
            <a:off x="6570292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37" name="commit 3…"/>
          <p:cNvSpPr txBox="1"/>
          <p:nvPr/>
        </p:nvSpPr>
        <p:spPr>
          <a:xfrm>
            <a:off x="6664904" y="2744821"/>
            <a:ext cx="179215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3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save energy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Victor</a:t>
            </a:r>
            <a:endParaRPr dirty="0"/>
          </a:p>
        </p:txBody>
      </p:sp>
      <p:sp>
        <p:nvSpPr>
          <p:cNvPr id="238" name="Light Bulb"/>
          <p:cNvSpPr/>
          <p:nvPr/>
        </p:nvSpPr>
        <p:spPr>
          <a:xfrm>
            <a:off x="4183972" y="4054477"/>
            <a:ext cx="520401" cy="902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Ladybug"/>
          <p:cNvSpPr/>
          <p:nvPr/>
        </p:nvSpPr>
        <p:spPr>
          <a:xfrm>
            <a:off x="5009009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0" name="Ladybug"/>
          <p:cNvSpPr/>
          <p:nvPr/>
        </p:nvSpPr>
        <p:spPr>
          <a:xfrm>
            <a:off x="7768495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1" name="Candle"/>
          <p:cNvSpPr/>
          <p:nvPr/>
        </p:nvSpPr>
        <p:spPr>
          <a:xfrm>
            <a:off x="1188117" y="3995552"/>
            <a:ext cx="453774" cy="102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0447" y="0"/>
                </a:moveTo>
                <a:cubicBezTo>
                  <a:pt x="10654" y="1112"/>
                  <a:pt x="8737" y="1133"/>
                  <a:pt x="8737" y="2024"/>
                </a:cubicBezTo>
                <a:cubicBezTo>
                  <a:pt x="8737" y="2402"/>
                  <a:pt x="9149" y="2748"/>
                  <a:pt x="9841" y="3044"/>
                </a:cubicBezTo>
                <a:cubicBezTo>
                  <a:pt x="9841" y="3034"/>
                  <a:pt x="9841" y="3023"/>
                  <a:pt x="9841" y="3012"/>
                </a:cubicBezTo>
                <a:cubicBezTo>
                  <a:pt x="9841" y="2618"/>
                  <a:pt x="10206" y="2261"/>
                  <a:pt x="10789" y="2007"/>
                </a:cubicBezTo>
                <a:cubicBezTo>
                  <a:pt x="11371" y="2261"/>
                  <a:pt x="11737" y="2618"/>
                  <a:pt x="11737" y="3012"/>
                </a:cubicBezTo>
                <a:cubicBezTo>
                  <a:pt x="11737" y="3023"/>
                  <a:pt x="11737" y="3034"/>
                  <a:pt x="11737" y="3044"/>
                </a:cubicBezTo>
                <a:cubicBezTo>
                  <a:pt x="12440" y="2753"/>
                  <a:pt x="12840" y="2402"/>
                  <a:pt x="12840" y="2024"/>
                </a:cubicBezTo>
                <a:cubicBezTo>
                  <a:pt x="12852" y="1387"/>
                  <a:pt x="12292" y="551"/>
                  <a:pt x="10447" y="0"/>
                </a:cubicBezTo>
                <a:close/>
                <a:moveTo>
                  <a:pt x="10303" y="3390"/>
                </a:moveTo>
                <a:lnTo>
                  <a:pt x="10303" y="4578"/>
                </a:lnTo>
                <a:lnTo>
                  <a:pt x="815" y="7016"/>
                </a:lnTo>
                <a:cubicBezTo>
                  <a:pt x="318" y="7146"/>
                  <a:pt x="0" y="7383"/>
                  <a:pt x="0" y="7642"/>
                </a:cubicBezTo>
                <a:cubicBezTo>
                  <a:pt x="0" y="7642"/>
                  <a:pt x="0" y="21195"/>
                  <a:pt x="0" y="21422"/>
                </a:cubicBezTo>
                <a:cubicBezTo>
                  <a:pt x="0" y="21600"/>
                  <a:pt x="315" y="21599"/>
                  <a:pt x="315" y="21599"/>
                </a:cubicBezTo>
                <a:lnTo>
                  <a:pt x="21346" y="21599"/>
                </a:lnTo>
                <a:cubicBezTo>
                  <a:pt x="21346" y="21599"/>
                  <a:pt x="21600" y="21595"/>
                  <a:pt x="21600" y="21422"/>
                </a:cubicBezTo>
                <a:cubicBezTo>
                  <a:pt x="21600" y="21190"/>
                  <a:pt x="21600" y="7642"/>
                  <a:pt x="21600" y="7642"/>
                </a:cubicBezTo>
                <a:cubicBezTo>
                  <a:pt x="21588" y="7383"/>
                  <a:pt x="21287" y="7146"/>
                  <a:pt x="20777" y="7016"/>
                </a:cubicBezTo>
                <a:lnTo>
                  <a:pt x="11274" y="4578"/>
                </a:lnTo>
                <a:lnTo>
                  <a:pt x="11274" y="3390"/>
                </a:lnTo>
                <a:lnTo>
                  <a:pt x="10303" y="3390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2" name="Light Bulb"/>
          <p:cNvSpPr/>
          <p:nvPr/>
        </p:nvSpPr>
        <p:spPr>
          <a:xfrm>
            <a:off x="7005961" y="3961300"/>
            <a:ext cx="520400" cy="1088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5" h="21560" extrusionOk="0">
                <a:moveTo>
                  <a:pt x="12718" y="5"/>
                </a:moveTo>
                <a:cubicBezTo>
                  <a:pt x="12566" y="11"/>
                  <a:pt x="12413" y="25"/>
                  <a:pt x="12260" y="47"/>
                </a:cubicBezTo>
                <a:lnTo>
                  <a:pt x="1648" y="1579"/>
                </a:lnTo>
                <a:cubicBezTo>
                  <a:pt x="432" y="1755"/>
                  <a:pt x="-264" y="2379"/>
                  <a:pt x="95" y="2974"/>
                </a:cubicBezTo>
                <a:cubicBezTo>
                  <a:pt x="390" y="3463"/>
                  <a:pt x="1304" y="3779"/>
                  <a:pt x="2296" y="3779"/>
                </a:cubicBezTo>
                <a:cubicBezTo>
                  <a:pt x="2511" y="3779"/>
                  <a:pt x="2730" y="3765"/>
                  <a:pt x="2947" y="3734"/>
                </a:cubicBezTo>
                <a:lnTo>
                  <a:pt x="13562" y="2201"/>
                </a:lnTo>
                <a:cubicBezTo>
                  <a:pt x="14778" y="2025"/>
                  <a:pt x="15471" y="1401"/>
                  <a:pt x="15112" y="806"/>
                </a:cubicBezTo>
                <a:cubicBezTo>
                  <a:pt x="14798" y="286"/>
                  <a:pt x="13783" y="-40"/>
                  <a:pt x="12718" y="5"/>
                </a:cubicBezTo>
                <a:close/>
                <a:moveTo>
                  <a:pt x="18602" y="1859"/>
                </a:moveTo>
                <a:cubicBezTo>
                  <a:pt x="18450" y="1865"/>
                  <a:pt x="18295" y="1878"/>
                  <a:pt x="18143" y="1899"/>
                </a:cubicBezTo>
                <a:lnTo>
                  <a:pt x="1789" y="4202"/>
                </a:lnTo>
                <a:cubicBezTo>
                  <a:pt x="571" y="4373"/>
                  <a:pt x="-136" y="4995"/>
                  <a:pt x="215" y="5591"/>
                </a:cubicBezTo>
                <a:cubicBezTo>
                  <a:pt x="505" y="6083"/>
                  <a:pt x="1426" y="6405"/>
                  <a:pt x="2423" y="6405"/>
                </a:cubicBezTo>
                <a:cubicBezTo>
                  <a:pt x="2634" y="6405"/>
                  <a:pt x="2845" y="6389"/>
                  <a:pt x="3057" y="6359"/>
                </a:cubicBezTo>
                <a:lnTo>
                  <a:pt x="19414" y="4059"/>
                </a:lnTo>
                <a:cubicBezTo>
                  <a:pt x="20633" y="3887"/>
                  <a:pt x="21336" y="3265"/>
                  <a:pt x="20985" y="2669"/>
                </a:cubicBezTo>
                <a:cubicBezTo>
                  <a:pt x="20678" y="2148"/>
                  <a:pt x="19665" y="1818"/>
                  <a:pt x="18602" y="1859"/>
                </a:cubicBezTo>
                <a:close/>
                <a:moveTo>
                  <a:pt x="17334" y="4739"/>
                </a:moveTo>
                <a:cubicBezTo>
                  <a:pt x="17182" y="4745"/>
                  <a:pt x="17028" y="4758"/>
                  <a:pt x="16876" y="4779"/>
                </a:cubicBezTo>
                <a:lnTo>
                  <a:pt x="1662" y="6922"/>
                </a:lnTo>
                <a:cubicBezTo>
                  <a:pt x="443" y="7093"/>
                  <a:pt x="-260" y="7716"/>
                  <a:pt x="91" y="8311"/>
                </a:cubicBezTo>
                <a:cubicBezTo>
                  <a:pt x="381" y="8804"/>
                  <a:pt x="1298" y="9123"/>
                  <a:pt x="2296" y="9123"/>
                </a:cubicBezTo>
                <a:cubicBezTo>
                  <a:pt x="2506" y="9123"/>
                  <a:pt x="2721" y="9109"/>
                  <a:pt x="2933" y="9079"/>
                </a:cubicBezTo>
                <a:lnTo>
                  <a:pt x="18147" y="6939"/>
                </a:lnTo>
                <a:cubicBezTo>
                  <a:pt x="19366" y="6767"/>
                  <a:pt x="20068" y="6145"/>
                  <a:pt x="19718" y="5549"/>
                </a:cubicBezTo>
                <a:cubicBezTo>
                  <a:pt x="19410" y="5028"/>
                  <a:pt x="18397" y="4698"/>
                  <a:pt x="17334" y="4739"/>
                </a:cubicBezTo>
                <a:close/>
                <a:moveTo>
                  <a:pt x="17461" y="7420"/>
                </a:moveTo>
                <a:cubicBezTo>
                  <a:pt x="17309" y="7426"/>
                  <a:pt x="17155" y="7441"/>
                  <a:pt x="17003" y="7463"/>
                </a:cubicBezTo>
                <a:lnTo>
                  <a:pt x="1789" y="9603"/>
                </a:lnTo>
                <a:cubicBezTo>
                  <a:pt x="571" y="9775"/>
                  <a:pt x="-136" y="10397"/>
                  <a:pt x="215" y="10993"/>
                </a:cubicBezTo>
                <a:cubicBezTo>
                  <a:pt x="505" y="11485"/>
                  <a:pt x="1426" y="11805"/>
                  <a:pt x="2423" y="11805"/>
                </a:cubicBezTo>
                <a:cubicBezTo>
                  <a:pt x="2634" y="11805"/>
                  <a:pt x="2845" y="11791"/>
                  <a:pt x="3057" y="11761"/>
                </a:cubicBezTo>
                <a:lnTo>
                  <a:pt x="3088" y="11757"/>
                </a:lnTo>
                <a:lnTo>
                  <a:pt x="3088" y="12997"/>
                </a:lnTo>
                <a:lnTo>
                  <a:pt x="1603" y="12997"/>
                </a:lnTo>
                <a:lnTo>
                  <a:pt x="1603" y="14929"/>
                </a:lnTo>
                <a:lnTo>
                  <a:pt x="1603" y="15384"/>
                </a:lnTo>
                <a:lnTo>
                  <a:pt x="3071" y="17745"/>
                </a:lnTo>
                <a:lnTo>
                  <a:pt x="3074" y="17740"/>
                </a:lnTo>
                <a:cubicBezTo>
                  <a:pt x="3092" y="17918"/>
                  <a:pt x="3392" y="18060"/>
                  <a:pt x="3760" y="18060"/>
                </a:cubicBezTo>
                <a:lnTo>
                  <a:pt x="4590" y="18060"/>
                </a:lnTo>
                <a:cubicBezTo>
                  <a:pt x="4587" y="18072"/>
                  <a:pt x="4579" y="18085"/>
                  <a:pt x="4579" y="18097"/>
                </a:cubicBezTo>
                <a:lnTo>
                  <a:pt x="4579" y="18648"/>
                </a:lnTo>
                <a:cubicBezTo>
                  <a:pt x="4579" y="18830"/>
                  <a:pt x="4856" y="18982"/>
                  <a:pt x="5213" y="19010"/>
                </a:cubicBezTo>
                <a:cubicBezTo>
                  <a:pt x="5128" y="19064"/>
                  <a:pt x="5075" y="19130"/>
                  <a:pt x="5075" y="19204"/>
                </a:cubicBezTo>
                <a:lnTo>
                  <a:pt x="5075" y="19687"/>
                </a:lnTo>
                <a:cubicBezTo>
                  <a:pt x="5075" y="19864"/>
                  <a:pt x="5372" y="20009"/>
                  <a:pt x="5733" y="20009"/>
                </a:cubicBezTo>
                <a:lnTo>
                  <a:pt x="5940" y="20009"/>
                </a:lnTo>
                <a:lnTo>
                  <a:pt x="5940" y="20450"/>
                </a:lnTo>
                <a:cubicBezTo>
                  <a:pt x="5940" y="20621"/>
                  <a:pt x="6224" y="20762"/>
                  <a:pt x="6574" y="20762"/>
                </a:cubicBezTo>
                <a:lnTo>
                  <a:pt x="7686" y="20762"/>
                </a:lnTo>
                <a:cubicBezTo>
                  <a:pt x="7803" y="21211"/>
                  <a:pt x="8712" y="21560"/>
                  <a:pt x="9815" y="21560"/>
                </a:cubicBezTo>
                <a:cubicBezTo>
                  <a:pt x="10918" y="21560"/>
                  <a:pt x="11827" y="21211"/>
                  <a:pt x="11944" y="20762"/>
                </a:cubicBezTo>
                <a:lnTo>
                  <a:pt x="13053" y="20762"/>
                </a:lnTo>
                <a:cubicBezTo>
                  <a:pt x="13402" y="20762"/>
                  <a:pt x="13690" y="20621"/>
                  <a:pt x="13690" y="20450"/>
                </a:cubicBezTo>
                <a:lnTo>
                  <a:pt x="13690" y="20009"/>
                </a:lnTo>
                <a:lnTo>
                  <a:pt x="13896" y="20009"/>
                </a:lnTo>
                <a:cubicBezTo>
                  <a:pt x="14258" y="20009"/>
                  <a:pt x="14554" y="19864"/>
                  <a:pt x="14554" y="19687"/>
                </a:cubicBezTo>
                <a:lnTo>
                  <a:pt x="14554" y="19204"/>
                </a:lnTo>
                <a:cubicBezTo>
                  <a:pt x="14554" y="19130"/>
                  <a:pt x="14502" y="19064"/>
                  <a:pt x="14417" y="19010"/>
                </a:cubicBezTo>
                <a:cubicBezTo>
                  <a:pt x="14774" y="18982"/>
                  <a:pt x="15047" y="18830"/>
                  <a:pt x="15047" y="18648"/>
                </a:cubicBezTo>
                <a:lnTo>
                  <a:pt x="15047" y="18097"/>
                </a:lnTo>
                <a:cubicBezTo>
                  <a:pt x="15047" y="18085"/>
                  <a:pt x="15043" y="18072"/>
                  <a:pt x="15040" y="18060"/>
                </a:cubicBezTo>
                <a:lnTo>
                  <a:pt x="15870" y="18060"/>
                </a:lnTo>
                <a:cubicBezTo>
                  <a:pt x="16186" y="18060"/>
                  <a:pt x="16452" y="17954"/>
                  <a:pt x="16531" y="17811"/>
                </a:cubicBezTo>
                <a:lnTo>
                  <a:pt x="16559" y="17853"/>
                </a:lnTo>
                <a:lnTo>
                  <a:pt x="18026" y="15492"/>
                </a:lnTo>
                <a:lnTo>
                  <a:pt x="18026" y="15384"/>
                </a:lnTo>
                <a:lnTo>
                  <a:pt x="18026" y="15037"/>
                </a:lnTo>
                <a:lnTo>
                  <a:pt x="18026" y="12997"/>
                </a:lnTo>
                <a:lnTo>
                  <a:pt x="16611" y="12997"/>
                </a:lnTo>
                <a:lnTo>
                  <a:pt x="16611" y="9854"/>
                </a:lnTo>
                <a:lnTo>
                  <a:pt x="18274" y="9620"/>
                </a:lnTo>
                <a:cubicBezTo>
                  <a:pt x="19493" y="9449"/>
                  <a:pt x="20196" y="8826"/>
                  <a:pt x="19845" y="8231"/>
                </a:cubicBezTo>
                <a:cubicBezTo>
                  <a:pt x="19539" y="7709"/>
                  <a:pt x="18525" y="7379"/>
                  <a:pt x="17461" y="7420"/>
                </a:cubicBezTo>
                <a:close/>
                <a:moveTo>
                  <a:pt x="12019" y="10499"/>
                </a:moveTo>
                <a:lnTo>
                  <a:pt x="12019" y="12997"/>
                </a:lnTo>
                <a:lnTo>
                  <a:pt x="7679" y="12997"/>
                </a:lnTo>
                <a:lnTo>
                  <a:pt x="7679" y="11111"/>
                </a:lnTo>
                <a:lnTo>
                  <a:pt x="12019" y="10499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3" name="Line"/>
          <p:cNvSpPr/>
          <p:nvPr/>
        </p:nvSpPr>
        <p:spPr>
          <a:xfrm flipV="1">
            <a:off x="5075702" y="5364719"/>
            <a:ext cx="350693" cy="176057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4" name="bug introduced…"/>
          <p:cNvSpPr txBox="1"/>
          <p:nvPr/>
        </p:nvSpPr>
        <p:spPr>
          <a:xfrm>
            <a:off x="3922165" y="7122781"/>
            <a:ext cx="233496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bug introduced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along with feature</a:t>
            </a:r>
          </a:p>
        </p:txBody>
      </p:sp>
      <p:sp>
        <p:nvSpPr>
          <p:cNvPr id="245" name="Line"/>
          <p:cNvSpPr/>
          <p:nvPr/>
        </p:nvSpPr>
        <p:spPr>
          <a:xfrm flipV="1">
            <a:off x="9647702" y="5359812"/>
            <a:ext cx="1" cy="1765478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somebody notices…"/>
          <p:cNvSpPr txBox="1"/>
          <p:nvPr/>
        </p:nvSpPr>
        <p:spPr>
          <a:xfrm>
            <a:off x="8426597" y="7122781"/>
            <a:ext cx="24701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somebody notices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bug after commit 3</a:t>
            </a:r>
          </a:p>
        </p:txBody>
      </p:sp>
      <p:sp>
        <p:nvSpPr>
          <p:cNvPr id="247" name="test.py:"/>
          <p:cNvSpPr txBox="1"/>
          <p:nvPr/>
        </p:nvSpPr>
        <p:spPr>
          <a:xfrm>
            <a:off x="1064328" y="1733988"/>
            <a:ext cx="10435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48" name="Dingbat Check"/>
          <p:cNvSpPr/>
          <p:nvPr/>
        </p:nvSpPr>
        <p:spPr>
          <a:xfrm>
            <a:off x="2258197" y="1596922"/>
            <a:ext cx="769611" cy="731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test.py:"/>
          <p:cNvSpPr txBox="1"/>
          <p:nvPr/>
        </p:nvSpPr>
        <p:spPr>
          <a:xfrm>
            <a:off x="39853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50" name="Dingbat X"/>
          <p:cNvSpPr/>
          <p:nvPr/>
        </p:nvSpPr>
        <p:spPr>
          <a:xfrm>
            <a:off x="5102271" y="1584043"/>
            <a:ext cx="687842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1" name="test.py:"/>
          <p:cNvSpPr txBox="1"/>
          <p:nvPr/>
        </p:nvSpPr>
        <p:spPr>
          <a:xfrm>
            <a:off x="69063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52" name="Dingbat X"/>
          <p:cNvSpPr/>
          <p:nvPr/>
        </p:nvSpPr>
        <p:spPr>
          <a:xfrm>
            <a:off x="8023271" y="1584043"/>
            <a:ext cx="687842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3" name="Line"/>
          <p:cNvSpPr/>
          <p:nvPr/>
        </p:nvSpPr>
        <p:spPr>
          <a:xfrm flipH="1">
            <a:off x="33380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4" name="Line"/>
          <p:cNvSpPr/>
          <p:nvPr/>
        </p:nvSpPr>
        <p:spPr>
          <a:xfrm flipH="1">
            <a:off x="61955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Use case 1: troubleshooting discovered bu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1: troubleshooting discovered bug</a:t>
            </a:r>
          </a:p>
        </p:txBody>
      </p:sp>
      <p:sp>
        <p:nvSpPr>
          <p:cNvPr id="257" name="Line"/>
          <p:cNvSpPr/>
          <p:nvPr/>
        </p:nvSpPr>
        <p:spPr>
          <a:xfrm>
            <a:off x="970855" y="5740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8" name="time"/>
          <p:cNvSpPr txBox="1"/>
          <p:nvPr/>
        </p:nvSpPr>
        <p:spPr>
          <a:xfrm>
            <a:off x="6170587" y="5872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259" name="Rounded Rectangle"/>
          <p:cNvSpPr/>
          <p:nvPr/>
        </p:nvSpPr>
        <p:spPr>
          <a:xfrm>
            <a:off x="950230" y="2464828"/>
            <a:ext cx="2421844" cy="2773383"/>
          </a:xfrm>
          <a:prstGeom prst="roundRect">
            <a:avLst>
              <a:gd name="adj" fmla="val 12101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60" name="commit 1…"/>
          <p:cNvSpPr txBox="1"/>
          <p:nvPr/>
        </p:nvSpPr>
        <p:spPr>
          <a:xfrm>
            <a:off x="1044841" y="2744821"/>
            <a:ext cx="176971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1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first version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 err="1"/>
              <a:t>Yiyin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61" name="Rounded Rectangle"/>
          <p:cNvSpPr/>
          <p:nvPr/>
        </p:nvSpPr>
        <p:spPr>
          <a:xfrm>
            <a:off x="3709780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62" name="commit 2…"/>
          <p:cNvSpPr txBox="1"/>
          <p:nvPr/>
        </p:nvSpPr>
        <p:spPr>
          <a:xfrm>
            <a:off x="3804392" y="2744821"/>
            <a:ext cx="190757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2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upgrade light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 err="1"/>
              <a:t>Yiyin</a:t>
            </a:r>
            <a:endParaRPr dirty="0"/>
          </a:p>
        </p:txBody>
      </p:sp>
      <p:sp>
        <p:nvSpPr>
          <p:cNvPr id="263" name="Rounded Rectangle"/>
          <p:cNvSpPr/>
          <p:nvPr/>
        </p:nvSpPr>
        <p:spPr>
          <a:xfrm>
            <a:off x="6570292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64" name="commit 3…"/>
          <p:cNvSpPr txBox="1"/>
          <p:nvPr/>
        </p:nvSpPr>
        <p:spPr>
          <a:xfrm>
            <a:off x="6664904" y="2744821"/>
            <a:ext cx="179215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3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save energy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Victor</a:t>
            </a:r>
            <a:endParaRPr dirty="0"/>
          </a:p>
        </p:txBody>
      </p:sp>
      <p:sp>
        <p:nvSpPr>
          <p:cNvPr id="265" name="Light Bulb"/>
          <p:cNvSpPr/>
          <p:nvPr/>
        </p:nvSpPr>
        <p:spPr>
          <a:xfrm>
            <a:off x="4183972" y="4054477"/>
            <a:ext cx="520401" cy="902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6" name="Ladybug"/>
          <p:cNvSpPr/>
          <p:nvPr/>
        </p:nvSpPr>
        <p:spPr>
          <a:xfrm>
            <a:off x="5009009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Ladybug"/>
          <p:cNvSpPr/>
          <p:nvPr/>
        </p:nvSpPr>
        <p:spPr>
          <a:xfrm>
            <a:off x="7768495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Candle"/>
          <p:cNvSpPr/>
          <p:nvPr/>
        </p:nvSpPr>
        <p:spPr>
          <a:xfrm>
            <a:off x="1188117" y="3995552"/>
            <a:ext cx="453774" cy="102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0447" y="0"/>
                </a:moveTo>
                <a:cubicBezTo>
                  <a:pt x="10654" y="1112"/>
                  <a:pt x="8737" y="1133"/>
                  <a:pt x="8737" y="2024"/>
                </a:cubicBezTo>
                <a:cubicBezTo>
                  <a:pt x="8737" y="2402"/>
                  <a:pt x="9149" y="2748"/>
                  <a:pt x="9841" y="3044"/>
                </a:cubicBezTo>
                <a:cubicBezTo>
                  <a:pt x="9841" y="3034"/>
                  <a:pt x="9841" y="3023"/>
                  <a:pt x="9841" y="3012"/>
                </a:cubicBezTo>
                <a:cubicBezTo>
                  <a:pt x="9841" y="2618"/>
                  <a:pt x="10206" y="2261"/>
                  <a:pt x="10789" y="2007"/>
                </a:cubicBezTo>
                <a:cubicBezTo>
                  <a:pt x="11371" y="2261"/>
                  <a:pt x="11737" y="2618"/>
                  <a:pt x="11737" y="3012"/>
                </a:cubicBezTo>
                <a:cubicBezTo>
                  <a:pt x="11737" y="3023"/>
                  <a:pt x="11737" y="3034"/>
                  <a:pt x="11737" y="3044"/>
                </a:cubicBezTo>
                <a:cubicBezTo>
                  <a:pt x="12440" y="2753"/>
                  <a:pt x="12840" y="2402"/>
                  <a:pt x="12840" y="2024"/>
                </a:cubicBezTo>
                <a:cubicBezTo>
                  <a:pt x="12852" y="1387"/>
                  <a:pt x="12292" y="551"/>
                  <a:pt x="10447" y="0"/>
                </a:cubicBezTo>
                <a:close/>
                <a:moveTo>
                  <a:pt x="10303" y="3390"/>
                </a:moveTo>
                <a:lnTo>
                  <a:pt x="10303" y="4578"/>
                </a:lnTo>
                <a:lnTo>
                  <a:pt x="815" y="7016"/>
                </a:lnTo>
                <a:cubicBezTo>
                  <a:pt x="318" y="7146"/>
                  <a:pt x="0" y="7383"/>
                  <a:pt x="0" y="7642"/>
                </a:cubicBezTo>
                <a:cubicBezTo>
                  <a:pt x="0" y="7642"/>
                  <a:pt x="0" y="21195"/>
                  <a:pt x="0" y="21422"/>
                </a:cubicBezTo>
                <a:cubicBezTo>
                  <a:pt x="0" y="21600"/>
                  <a:pt x="315" y="21599"/>
                  <a:pt x="315" y="21599"/>
                </a:cubicBezTo>
                <a:lnTo>
                  <a:pt x="21346" y="21599"/>
                </a:lnTo>
                <a:cubicBezTo>
                  <a:pt x="21346" y="21599"/>
                  <a:pt x="21600" y="21595"/>
                  <a:pt x="21600" y="21422"/>
                </a:cubicBezTo>
                <a:cubicBezTo>
                  <a:pt x="21600" y="21190"/>
                  <a:pt x="21600" y="7642"/>
                  <a:pt x="21600" y="7642"/>
                </a:cubicBezTo>
                <a:cubicBezTo>
                  <a:pt x="21588" y="7383"/>
                  <a:pt x="21287" y="7146"/>
                  <a:pt x="20777" y="7016"/>
                </a:cubicBezTo>
                <a:lnTo>
                  <a:pt x="11274" y="4578"/>
                </a:lnTo>
                <a:lnTo>
                  <a:pt x="11274" y="3390"/>
                </a:lnTo>
                <a:lnTo>
                  <a:pt x="10303" y="3390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Light Bulb"/>
          <p:cNvSpPr/>
          <p:nvPr/>
        </p:nvSpPr>
        <p:spPr>
          <a:xfrm>
            <a:off x="7005961" y="3961300"/>
            <a:ext cx="520400" cy="1088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5" h="21560" extrusionOk="0">
                <a:moveTo>
                  <a:pt x="12718" y="5"/>
                </a:moveTo>
                <a:cubicBezTo>
                  <a:pt x="12566" y="11"/>
                  <a:pt x="12413" y="25"/>
                  <a:pt x="12260" y="47"/>
                </a:cubicBezTo>
                <a:lnTo>
                  <a:pt x="1648" y="1579"/>
                </a:lnTo>
                <a:cubicBezTo>
                  <a:pt x="432" y="1755"/>
                  <a:pt x="-264" y="2379"/>
                  <a:pt x="95" y="2974"/>
                </a:cubicBezTo>
                <a:cubicBezTo>
                  <a:pt x="390" y="3463"/>
                  <a:pt x="1304" y="3779"/>
                  <a:pt x="2296" y="3779"/>
                </a:cubicBezTo>
                <a:cubicBezTo>
                  <a:pt x="2511" y="3779"/>
                  <a:pt x="2730" y="3765"/>
                  <a:pt x="2947" y="3734"/>
                </a:cubicBezTo>
                <a:lnTo>
                  <a:pt x="13562" y="2201"/>
                </a:lnTo>
                <a:cubicBezTo>
                  <a:pt x="14778" y="2025"/>
                  <a:pt x="15471" y="1401"/>
                  <a:pt x="15112" y="806"/>
                </a:cubicBezTo>
                <a:cubicBezTo>
                  <a:pt x="14798" y="286"/>
                  <a:pt x="13783" y="-40"/>
                  <a:pt x="12718" y="5"/>
                </a:cubicBezTo>
                <a:close/>
                <a:moveTo>
                  <a:pt x="18602" y="1859"/>
                </a:moveTo>
                <a:cubicBezTo>
                  <a:pt x="18450" y="1865"/>
                  <a:pt x="18295" y="1878"/>
                  <a:pt x="18143" y="1899"/>
                </a:cubicBezTo>
                <a:lnTo>
                  <a:pt x="1789" y="4202"/>
                </a:lnTo>
                <a:cubicBezTo>
                  <a:pt x="571" y="4373"/>
                  <a:pt x="-136" y="4995"/>
                  <a:pt x="215" y="5591"/>
                </a:cubicBezTo>
                <a:cubicBezTo>
                  <a:pt x="505" y="6083"/>
                  <a:pt x="1426" y="6405"/>
                  <a:pt x="2423" y="6405"/>
                </a:cubicBezTo>
                <a:cubicBezTo>
                  <a:pt x="2634" y="6405"/>
                  <a:pt x="2845" y="6389"/>
                  <a:pt x="3057" y="6359"/>
                </a:cubicBezTo>
                <a:lnTo>
                  <a:pt x="19414" y="4059"/>
                </a:lnTo>
                <a:cubicBezTo>
                  <a:pt x="20633" y="3887"/>
                  <a:pt x="21336" y="3265"/>
                  <a:pt x="20985" y="2669"/>
                </a:cubicBezTo>
                <a:cubicBezTo>
                  <a:pt x="20678" y="2148"/>
                  <a:pt x="19665" y="1818"/>
                  <a:pt x="18602" y="1859"/>
                </a:cubicBezTo>
                <a:close/>
                <a:moveTo>
                  <a:pt x="17334" y="4739"/>
                </a:moveTo>
                <a:cubicBezTo>
                  <a:pt x="17182" y="4745"/>
                  <a:pt x="17028" y="4758"/>
                  <a:pt x="16876" y="4779"/>
                </a:cubicBezTo>
                <a:lnTo>
                  <a:pt x="1662" y="6922"/>
                </a:lnTo>
                <a:cubicBezTo>
                  <a:pt x="443" y="7093"/>
                  <a:pt x="-260" y="7716"/>
                  <a:pt x="91" y="8311"/>
                </a:cubicBezTo>
                <a:cubicBezTo>
                  <a:pt x="381" y="8804"/>
                  <a:pt x="1298" y="9123"/>
                  <a:pt x="2296" y="9123"/>
                </a:cubicBezTo>
                <a:cubicBezTo>
                  <a:pt x="2506" y="9123"/>
                  <a:pt x="2721" y="9109"/>
                  <a:pt x="2933" y="9079"/>
                </a:cubicBezTo>
                <a:lnTo>
                  <a:pt x="18147" y="6939"/>
                </a:lnTo>
                <a:cubicBezTo>
                  <a:pt x="19366" y="6767"/>
                  <a:pt x="20068" y="6145"/>
                  <a:pt x="19718" y="5549"/>
                </a:cubicBezTo>
                <a:cubicBezTo>
                  <a:pt x="19410" y="5028"/>
                  <a:pt x="18397" y="4698"/>
                  <a:pt x="17334" y="4739"/>
                </a:cubicBezTo>
                <a:close/>
                <a:moveTo>
                  <a:pt x="17461" y="7420"/>
                </a:moveTo>
                <a:cubicBezTo>
                  <a:pt x="17309" y="7426"/>
                  <a:pt x="17155" y="7441"/>
                  <a:pt x="17003" y="7463"/>
                </a:cubicBezTo>
                <a:lnTo>
                  <a:pt x="1789" y="9603"/>
                </a:lnTo>
                <a:cubicBezTo>
                  <a:pt x="571" y="9775"/>
                  <a:pt x="-136" y="10397"/>
                  <a:pt x="215" y="10993"/>
                </a:cubicBezTo>
                <a:cubicBezTo>
                  <a:pt x="505" y="11485"/>
                  <a:pt x="1426" y="11805"/>
                  <a:pt x="2423" y="11805"/>
                </a:cubicBezTo>
                <a:cubicBezTo>
                  <a:pt x="2634" y="11805"/>
                  <a:pt x="2845" y="11791"/>
                  <a:pt x="3057" y="11761"/>
                </a:cubicBezTo>
                <a:lnTo>
                  <a:pt x="3088" y="11757"/>
                </a:lnTo>
                <a:lnTo>
                  <a:pt x="3088" y="12997"/>
                </a:lnTo>
                <a:lnTo>
                  <a:pt x="1603" y="12997"/>
                </a:lnTo>
                <a:lnTo>
                  <a:pt x="1603" y="14929"/>
                </a:lnTo>
                <a:lnTo>
                  <a:pt x="1603" y="15384"/>
                </a:lnTo>
                <a:lnTo>
                  <a:pt x="3071" y="17745"/>
                </a:lnTo>
                <a:lnTo>
                  <a:pt x="3074" y="17740"/>
                </a:lnTo>
                <a:cubicBezTo>
                  <a:pt x="3092" y="17918"/>
                  <a:pt x="3392" y="18060"/>
                  <a:pt x="3760" y="18060"/>
                </a:cubicBezTo>
                <a:lnTo>
                  <a:pt x="4590" y="18060"/>
                </a:lnTo>
                <a:cubicBezTo>
                  <a:pt x="4587" y="18072"/>
                  <a:pt x="4579" y="18085"/>
                  <a:pt x="4579" y="18097"/>
                </a:cubicBezTo>
                <a:lnTo>
                  <a:pt x="4579" y="18648"/>
                </a:lnTo>
                <a:cubicBezTo>
                  <a:pt x="4579" y="18830"/>
                  <a:pt x="4856" y="18982"/>
                  <a:pt x="5213" y="19010"/>
                </a:cubicBezTo>
                <a:cubicBezTo>
                  <a:pt x="5128" y="19064"/>
                  <a:pt x="5075" y="19130"/>
                  <a:pt x="5075" y="19204"/>
                </a:cubicBezTo>
                <a:lnTo>
                  <a:pt x="5075" y="19687"/>
                </a:lnTo>
                <a:cubicBezTo>
                  <a:pt x="5075" y="19864"/>
                  <a:pt x="5372" y="20009"/>
                  <a:pt x="5733" y="20009"/>
                </a:cubicBezTo>
                <a:lnTo>
                  <a:pt x="5940" y="20009"/>
                </a:lnTo>
                <a:lnTo>
                  <a:pt x="5940" y="20450"/>
                </a:lnTo>
                <a:cubicBezTo>
                  <a:pt x="5940" y="20621"/>
                  <a:pt x="6224" y="20762"/>
                  <a:pt x="6574" y="20762"/>
                </a:cubicBezTo>
                <a:lnTo>
                  <a:pt x="7686" y="20762"/>
                </a:lnTo>
                <a:cubicBezTo>
                  <a:pt x="7803" y="21211"/>
                  <a:pt x="8712" y="21560"/>
                  <a:pt x="9815" y="21560"/>
                </a:cubicBezTo>
                <a:cubicBezTo>
                  <a:pt x="10918" y="21560"/>
                  <a:pt x="11827" y="21211"/>
                  <a:pt x="11944" y="20762"/>
                </a:cubicBezTo>
                <a:lnTo>
                  <a:pt x="13053" y="20762"/>
                </a:lnTo>
                <a:cubicBezTo>
                  <a:pt x="13402" y="20762"/>
                  <a:pt x="13690" y="20621"/>
                  <a:pt x="13690" y="20450"/>
                </a:cubicBezTo>
                <a:lnTo>
                  <a:pt x="13690" y="20009"/>
                </a:lnTo>
                <a:lnTo>
                  <a:pt x="13896" y="20009"/>
                </a:lnTo>
                <a:cubicBezTo>
                  <a:pt x="14258" y="20009"/>
                  <a:pt x="14554" y="19864"/>
                  <a:pt x="14554" y="19687"/>
                </a:cubicBezTo>
                <a:lnTo>
                  <a:pt x="14554" y="19204"/>
                </a:lnTo>
                <a:cubicBezTo>
                  <a:pt x="14554" y="19130"/>
                  <a:pt x="14502" y="19064"/>
                  <a:pt x="14417" y="19010"/>
                </a:cubicBezTo>
                <a:cubicBezTo>
                  <a:pt x="14774" y="18982"/>
                  <a:pt x="15047" y="18830"/>
                  <a:pt x="15047" y="18648"/>
                </a:cubicBezTo>
                <a:lnTo>
                  <a:pt x="15047" y="18097"/>
                </a:lnTo>
                <a:cubicBezTo>
                  <a:pt x="15047" y="18085"/>
                  <a:pt x="15043" y="18072"/>
                  <a:pt x="15040" y="18060"/>
                </a:cubicBezTo>
                <a:lnTo>
                  <a:pt x="15870" y="18060"/>
                </a:lnTo>
                <a:cubicBezTo>
                  <a:pt x="16186" y="18060"/>
                  <a:pt x="16452" y="17954"/>
                  <a:pt x="16531" y="17811"/>
                </a:cubicBezTo>
                <a:lnTo>
                  <a:pt x="16559" y="17853"/>
                </a:lnTo>
                <a:lnTo>
                  <a:pt x="18026" y="15492"/>
                </a:lnTo>
                <a:lnTo>
                  <a:pt x="18026" y="15384"/>
                </a:lnTo>
                <a:lnTo>
                  <a:pt x="18026" y="15037"/>
                </a:lnTo>
                <a:lnTo>
                  <a:pt x="18026" y="12997"/>
                </a:lnTo>
                <a:lnTo>
                  <a:pt x="16611" y="12997"/>
                </a:lnTo>
                <a:lnTo>
                  <a:pt x="16611" y="9854"/>
                </a:lnTo>
                <a:lnTo>
                  <a:pt x="18274" y="9620"/>
                </a:lnTo>
                <a:cubicBezTo>
                  <a:pt x="19493" y="9449"/>
                  <a:pt x="20196" y="8826"/>
                  <a:pt x="19845" y="8231"/>
                </a:cubicBezTo>
                <a:cubicBezTo>
                  <a:pt x="19539" y="7709"/>
                  <a:pt x="18525" y="7379"/>
                  <a:pt x="17461" y="7420"/>
                </a:cubicBezTo>
                <a:close/>
                <a:moveTo>
                  <a:pt x="12019" y="10499"/>
                </a:moveTo>
                <a:lnTo>
                  <a:pt x="12019" y="12997"/>
                </a:lnTo>
                <a:lnTo>
                  <a:pt x="7679" y="12997"/>
                </a:lnTo>
                <a:lnTo>
                  <a:pt x="7679" y="11111"/>
                </a:lnTo>
                <a:lnTo>
                  <a:pt x="12019" y="10499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0" name="test.py:"/>
          <p:cNvSpPr txBox="1"/>
          <p:nvPr/>
        </p:nvSpPr>
        <p:spPr>
          <a:xfrm>
            <a:off x="1064328" y="1733988"/>
            <a:ext cx="10435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71" name="Dingbat Check"/>
          <p:cNvSpPr/>
          <p:nvPr/>
        </p:nvSpPr>
        <p:spPr>
          <a:xfrm>
            <a:off x="2258197" y="1596922"/>
            <a:ext cx="769611" cy="731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2" name="test.py:"/>
          <p:cNvSpPr txBox="1"/>
          <p:nvPr/>
        </p:nvSpPr>
        <p:spPr>
          <a:xfrm>
            <a:off x="39853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73" name="Dingbat X"/>
          <p:cNvSpPr/>
          <p:nvPr/>
        </p:nvSpPr>
        <p:spPr>
          <a:xfrm>
            <a:off x="5102271" y="1584043"/>
            <a:ext cx="687842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4" name="test.py:"/>
          <p:cNvSpPr txBox="1"/>
          <p:nvPr/>
        </p:nvSpPr>
        <p:spPr>
          <a:xfrm>
            <a:off x="69063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75" name="Dingbat X"/>
          <p:cNvSpPr/>
          <p:nvPr/>
        </p:nvSpPr>
        <p:spPr>
          <a:xfrm>
            <a:off x="8023271" y="1584043"/>
            <a:ext cx="687842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6" name="Rounded Rectangle"/>
          <p:cNvSpPr/>
          <p:nvPr/>
        </p:nvSpPr>
        <p:spPr>
          <a:xfrm>
            <a:off x="9440492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77" name="commit 4…"/>
          <p:cNvSpPr txBox="1"/>
          <p:nvPr/>
        </p:nvSpPr>
        <p:spPr>
          <a:xfrm>
            <a:off x="9535104" y="2744821"/>
            <a:ext cx="202459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4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</a:t>
            </a:r>
            <a:r>
              <a:rPr lang="en-US" dirty="0"/>
              <a:t>oops</a:t>
            </a:r>
            <a:r>
              <a:rPr dirty="0"/>
              <a:t>, my bad!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 err="1"/>
              <a:t>Yiyin</a:t>
            </a:r>
            <a:endParaRPr dirty="0"/>
          </a:p>
        </p:txBody>
      </p:sp>
      <p:sp>
        <p:nvSpPr>
          <p:cNvPr id="278" name="Light Bulb"/>
          <p:cNvSpPr/>
          <p:nvPr/>
        </p:nvSpPr>
        <p:spPr>
          <a:xfrm>
            <a:off x="9876161" y="3961300"/>
            <a:ext cx="520400" cy="1088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5" h="21560" extrusionOk="0">
                <a:moveTo>
                  <a:pt x="12718" y="5"/>
                </a:moveTo>
                <a:cubicBezTo>
                  <a:pt x="12566" y="11"/>
                  <a:pt x="12413" y="25"/>
                  <a:pt x="12260" y="47"/>
                </a:cubicBezTo>
                <a:lnTo>
                  <a:pt x="1648" y="1579"/>
                </a:lnTo>
                <a:cubicBezTo>
                  <a:pt x="432" y="1755"/>
                  <a:pt x="-264" y="2379"/>
                  <a:pt x="95" y="2974"/>
                </a:cubicBezTo>
                <a:cubicBezTo>
                  <a:pt x="390" y="3463"/>
                  <a:pt x="1304" y="3779"/>
                  <a:pt x="2296" y="3779"/>
                </a:cubicBezTo>
                <a:cubicBezTo>
                  <a:pt x="2511" y="3779"/>
                  <a:pt x="2730" y="3765"/>
                  <a:pt x="2947" y="3734"/>
                </a:cubicBezTo>
                <a:lnTo>
                  <a:pt x="13562" y="2201"/>
                </a:lnTo>
                <a:cubicBezTo>
                  <a:pt x="14778" y="2025"/>
                  <a:pt x="15471" y="1401"/>
                  <a:pt x="15112" y="806"/>
                </a:cubicBezTo>
                <a:cubicBezTo>
                  <a:pt x="14798" y="286"/>
                  <a:pt x="13783" y="-40"/>
                  <a:pt x="12718" y="5"/>
                </a:cubicBezTo>
                <a:close/>
                <a:moveTo>
                  <a:pt x="18602" y="1859"/>
                </a:moveTo>
                <a:cubicBezTo>
                  <a:pt x="18450" y="1865"/>
                  <a:pt x="18295" y="1878"/>
                  <a:pt x="18143" y="1899"/>
                </a:cubicBezTo>
                <a:lnTo>
                  <a:pt x="1789" y="4202"/>
                </a:lnTo>
                <a:cubicBezTo>
                  <a:pt x="571" y="4373"/>
                  <a:pt x="-136" y="4995"/>
                  <a:pt x="215" y="5591"/>
                </a:cubicBezTo>
                <a:cubicBezTo>
                  <a:pt x="505" y="6083"/>
                  <a:pt x="1426" y="6405"/>
                  <a:pt x="2423" y="6405"/>
                </a:cubicBezTo>
                <a:cubicBezTo>
                  <a:pt x="2634" y="6405"/>
                  <a:pt x="2845" y="6389"/>
                  <a:pt x="3057" y="6359"/>
                </a:cubicBezTo>
                <a:lnTo>
                  <a:pt x="19414" y="4059"/>
                </a:lnTo>
                <a:cubicBezTo>
                  <a:pt x="20633" y="3887"/>
                  <a:pt x="21336" y="3265"/>
                  <a:pt x="20985" y="2669"/>
                </a:cubicBezTo>
                <a:cubicBezTo>
                  <a:pt x="20678" y="2148"/>
                  <a:pt x="19665" y="1818"/>
                  <a:pt x="18602" y="1859"/>
                </a:cubicBezTo>
                <a:close/>
                <a:moveTo>
                  <a:pt x="17334" y="4739"/>
                </a:moveTo>
                <a:cubicBezTo>
                  <a:pt x="17182" y="4745"/>
                  <a:pt x="17028" y="4758"/>
                  <a:pt x="16876" y="4779"/>
                </a:cubicBezTo>
                <a:lnTo>
                  <a:pt x="1662" y="6922"/>
                </a:lnTo>
                <a:cubicBezTo>
                  <a:pt x="443" y="7093"/>
                  <a:pt x="-260" y="7716"/>
                  <a:pt x="91" y="8311"/>
                </a:cubicBezTo>
                <a:cubicBezTo>
                  <a:pt x="381" y="8804"/>
                  <a:pt x="1298" y="9123"/>
                  <a:pt x="2296" y="9123"/>
                </a:cubicBezTo>
                <a:cubicBezTo>
                  <a:pt x="2506" y="9123"/>
                  <a:pt x="2721" y="9109"/>
                  <a:pt x="2933" y="9079"/>
                </a:cubicBezTo>
                <a:lnTo>
                  <a:pt x="18147" y="6939"/>
                </a:lnTo>
                <a:cubicBezTo>
                  <a:pt x="19366" y="6767"/>
                  <a:pt x="20068" y="6145"/>
                  <a:pt x="19718" y="5549"/>
                </a:cubicBezTo>
                <a:cubicBezTo>
                  <a:pt x="19410" y="5028"/>
                  <a:pt x="18397" y="4698"/>
                  <a:pt x="17334" y="4739"/>
                </a:cubicBezTo>
                <a:close/>
                <a:moveTo>
                  <a:pt x="17461" y="7420"/>
                </a:moveTo>
                <a:cubicBezTo>
                  <a:pt x="17309" y="7426"/>
                  <a:pt x="17155" y="7441"/>
                  <a:pt x="17003" y="7463"/>
                </a:cubicBezTo>
                <a:lnTo>
                  <a:pt x="1789" y="9603"/>
                </a:lnTo>
                <a:cubicBezTo>
                  <a:pt x="571" y="9775"/>
                  <a:pt x="-136" y="10397"/>
                  <a:pt x="215" y="10993"/>
                </a:cubicBezTo>
                <a:cubicBezTo>
                  <a:pt x="505" y="11485"/>
                  <a:pt x="1426" y="11805"/>
                  <a:pt x="2423" y="11805"/>
                </a:cubicBezTo>
                <a:cubicBezTo>
                  <a:pt x="2634" y="11805"/>
                  <a:pt x="2845" y="11791"/>
                  <a:pt x="3057" y="11761"/>
                </a:cubicBezTo>
                <a:lnTo>
                  <a:pt x="3088" y="11757"/>
                </a:lnTo>
                <a:lnTo>
                  <a:pt x="3088" y="12997"/>
                </a:lnTo>
                <a:lnTo>
                  <a:pt x="1603" y="12997"/>
                </a:lnTo>
                <a:lnTo>
                  <a:pt x="1603" y="14929"/>
                </a:lnTo>
                <a:lnTo>
                  <a:pt x="1603" y="15384"/>
                </a:lnTo>
                <a:lnTo>
                  <a:pt x="3071" y="17745"/>
                </a:lnTo>
                <a:lnTo>
                  <a:pt x="3074" y="17740"/>
                </a:lnTo>
                <a:cubicBezTo>
                  <a:pt x="3092" y="17918"/>
                  <a:pt x="3392" y="18060"/>
                  <a:pt x="3760" y="18060"/>
                </a:cubicBezTo>
                <a:lnTo>
                  <a:pt x="4590" y="18060"/>
                </a:lnTo>
                <a:cubicBezTo>
                  <a:pt x="4587" y="18072"/>
                  <a:pt x="4579" y="18085"/>
                  <a:pt x="4579" y="18097"/>
                </a:cubicBezTo>
                <a:lnTo>
                  <a:pt x="4579" y="18648"/>
                </a:lnTo>
                <a:cubicBezTo>
                  <a:pt x="4579" y="18830"/>
                  <a:pt x="4856" y="18982"/>
                  <a:pt x="5213" y="19010"/>
                </a:cubicBezTo>
                <a:cubicBezTo>
                  <a:pt x="5128" y="19064"/>
                  <a:pt x="5075" y="19130"/>
                  <a:pt x="5075" y="19204"/>
                </a:cubicBezTo>
                <a:lnTo>
                  <a:pt x="5075" y="19687"/>
                </a:lnTo>
                <a:cubicBezTo>
                  <a:pt x="5075" y="19864"/>
                  <a:pt x="5372" y="20009"/>
                  <a:pt x="5733" y="20009"/>
                </a:cubicBezTo>
                <a:lnTo>
                  <a:pt x="5940" y="20009"/>
                </a:lnTo>
                <a:lnTo>
                  <a:pt x="5940" y="20450"/>
                </a:lnTo>
                <a:cubicBezTo>
                  <a:pt x="5940" y="20621"/>
                  <a:pt x="6224" y="20762"/>
                  <a:pt x="6574" y="20762"/>
                </a:cubicBezTo>
                <a:lnTo>
                  <a:pt x="7686" y="20762"/>
                </a:lnTo>
                <a:cubicBezTo>
                  <a:pt x="7803" y="21211"/>
                  <a:pt x="8712" y="21560"/>
                  <a:pt x="9815" y="21560"/>
                </a:cubicBezTo>
                <a:cubicBezTo>
                  <a:pt x="10918" y="21560"/>
                  <a:pt x="11827" y="21211"/>
                  <a:pt x="11944" y="20762"/>
                </a:cubicBezTo>
                <a:lnTo>
                  <a:pt x="13053" y="20762"/>
                </a:lnTo>
                <a:cubicBezTo>
                  <a:pt x="13402" y="20762"/>
                  <a:pt x="13690" y="20621"/>
                  <a:pt x="13690" y="20450"/>
                </a:cubicBezTo>
                <a:lnTo>
                  <a:pt x="13690" y="20009"/>
                </a:lnTo>
                <a:lnTo>
                  <a:pt x="13896" y="20009"/>
                </a:lnTo>
                <a:cubicBezTo>
                  <a:pt x="14258" y="20009"/>
                  <a:pt x="14554" y="19864"/>
                  <a:pt x="14554" y="19687"/>
                </a:cubicBezTo>
                <a:lnTo>
                  <a:pt x="14554" y="19204"/>
                </a:lnTo>
                <a:cubicBezTo>
                  <a:pt x="14554" y="19130"/>
                  <a:pt x="14502" y="19064"/>
                  <a:pt x="14417" y="19010"/>
                </a:cubicBezTo>
                <a:cubicBezTo>
                  <a:pt x="14774" y="18982"/>
                  <a:pt x="15047" y="18830"/>
                  <a:pt x="15047" y="18648"/>
                </a:cubicBezTo>
                <a:lnTo>
                  <a:pt x="15047" y="18097"/>
                </a:lnTo>
                <a:cubicBezTo>
                  <a:pt x="15047" y="18085"/>
                  <a:pt x="15043" y="18072"/>
                  <a:pt x="15040" y="18060"/>
                </a:cubicBezTo>
                <a:lnTo>
                  <a:pt x="15870" y="18060"/>
                </a:lnTo>
                <a:cubicBezTo>
                  <a:pt x="16186" y="18060"/>
                  <a:pt x="16452" y="17954"/>
                  <a:pt x="16531" y="17811"/>
                </a:cubicBezTo>
                <a:lnTo>
                  <a:pt x="16559" y="17853"/>
                </a:lnTo>
                <a:lnTo>
                  <a:pt x="18026" y="15492"/>
                </a:lnTo>
                <a:lnTo>
                  <a:pt x="18026" y="15384"/>
                </a:lnTo>
                <a:lnTo>
                  <a:pt x="18026" y="15037"/>
                </a:lnTo>
                <a:lnTo>
                  <a:pt x="18026" y="12997"/>
                </a:lnTo>
                <a:lnTo>
                  <a:pt x="16611" y="12997"/>
                </a:lnTo>
                <a:lnTo>
                  <a:pt x="16611" y="9854"/>
                </a:lnTo>
                <a:lnTo>
                  <a:pt x="18274" y="9620"/>
                </a:lnTo>
                <a:cubicBezTo>
                  <a:pt x="19493" y="9449"/>
                  <a:pt x="20196" y="8826"/>
                  <a:pt x="19845" y="8231"/>
                </a:cubicBezTo>
                <a:cubicBezTo>
                  <a:pt x="19539" y="7709"/>
                  <a:pt x="18525" y="7379"/>
                  <a:pt x="17461" y="7420"/>
                </a:cubicBezTo>
                <a:close/>
                <a:moveTo>
                  <a:pt x="12019" y="10499"/>
                </a:moveTo>
                <a:lnTo>
                  <a:pt x="12019" y="12997"/>
                </a:lnTo>
                <a:lnTo>
                  <a:pt x="7679" y="12997"/>
                </a:lnTo>
                <a:lnTo>
                  <a:pt x="7679" y="11111"/>
                </a:lnTo>
                <a:lnTo>
                  <a:pt x="12019" y="10499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9" name="test.py:"/>
          <p:cNvSpPr txBox="1"/>
          <p:nvPr/>
        </p:nvSpPr>
        <p:spPr>
          <a:xfrm>
            <a:off x="96495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80" name="Dingbat Check"/>
          <p:cNvSpPr/>
          <p:nvPr/>
        </p:nvSpPr>
        <p:spPr>
          <a:xfrm>
            <a:off x="10843397" y="1596922"/>
            <a:ext cx="769611" cy="731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1" name="Line"/>
          <p:cNvSpPr/>
          <p:nvPr/>
        </p:nvSpPr>
        <p:spPr>
          <a:xfrm flipH="1">
            <a:off x="33380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2" name="Line"/>
          <p:cNvSpPr/>
          <p:nvPr/>
        </p:nvSpPr>
        <p:spPr>
          <a:xfrm flipH="1">
            <a:off x="61955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Line"/>
          <p:cNvSpPr/>
          <p:nvPr/>
        </p:nvSpPr>
        <p:spPr>
          <a:xfrm flipH="1">
            <a:off x="90911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Use case 2: versioned releas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2: versioned releases</a:t>
            </a:r>
          </a:p>
        </p:txBody>
      </p:sp>
      <p:sp>
        <p:nvSpPr>
          <p:cNvPr id="286" name="Line"/>
          <p:cNvSpPr/>
          <p:nvPr/>
        </p:nvSpPr>
        <p:spPr>
          <a:xfrm>
            <a:off x="970855" y="5740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7" name="time"/>
          <p:cNvSpPr txBox="1"/>
          <p:nvPr/>
        </p:nvSpPr>
        <p:spPr>
          <a:xfrm>
            <a:off x="6170587" y="5872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288" name="Rounded Rectangle"/>
          <p:cNvSpPr/>
          <p:nvPr/>
        </p:nvSpPr>
        <p:spPr>
          <a:xfrm>
            <a:off x="1160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89" name="Rounded Rectangle"/>
          <p:cNvSpPr/>
          <p:nvPr/>
        </p:nvSpPr>
        <p:spPr>
          <a:xfrm>
            <a:off x="2472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0" name="Ladybug"/>
          <p:cNvSpPr/>
          <p:nvPr/>
        </p:nvSpPr>
        <p:spPr>
          <a:xfrm>
            <a:off x="2674279" y="3622919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1" name="Rounded Rectangle"/>
          <p:cNvSpPr/>
          <p:nvPr/>
        </p:nvSpPr>
        <p:spPr>
          <a:xfrm>
            <a:off x="3827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2" name="Rounded Rectangle"/>
          <p:cNvSpPr/>
          <p:nvPr/>
        </p:nvSpPr>
        <p:spPr>
          <a:xfrm>
            <a:off x="5139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3" name="Rounded Rectangle"/>
          <p:cNvSpPr/>
          <p:nvPr/>
        </p:nvSpPr>
        <p:spPr>
          <a:xfrm>
            <a:off x="6494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4" name="Rounded Rectangle"/>
          <p:cNvSpPr/>
          <p:nvPr/>
        </p:nvSpPr>
        <p:spPr>
          <a:xfrm>
            <a:off x="7806481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5" name="Rounded Rectangle"/>
          <p:cNvSpPr/>
          <p:nvPr/>
        </p:nvSpPr>
        <p:spPr>
          <a:xfrm>
            <a:off x="9161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6" name="Rounded Rectangle"/>
          <p:cNvSpPr/>
          <p:nvPr/>
        </p:nvSpPr>
        <p:spPr>
          <a:xfrm>
            <a:off x="10473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7" name="Light Bulb"/>
          <p:cNvSpPr/>
          <p:nvPr/>
        </p:nvSpPr>
        <p:spPr>
          <a:xfrm>
            <a:off x="3955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8" name="Light Bulb"/>
          <p:cNvSpPr/>
          <p:nvPr/>
        </p:nvSpPr>
        <p:spPr>
          <a:xfrm>
            <a:off x="4463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Light Bulb"/>
          <p:cNvSpPr/>
          <p:nvPr/>
        </p:nvSpPr>
        <p:spPr>
          <a:xfrm>
            <a:off x="5288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0" name="Light Bulb"/>
          <p:cNvSpPr/>
          <p:nvPr/>
        </p:nvSpPr>
        <p:spPr>
          <a:xfrm>
            <a:off x="5796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1" name="Light Bulb"/>
          <p:cNvSpPr/>
          <p:nvPr/>
        </p:nvSpPr>
        <p:spPr>
          <a:xfrm>
            <a:off x="5288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2" name="Ladybug"/>
          <p:cNvSpPr/>
          <p:nvPr/>
        </p:nvSpPr>
        <p:spPr>
          <a:xfrm>
            <a:off x="5702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3" name="Light Bulb"/>
          <p:cNvSpPr/>
          <p:nvPr/>
        </p:nvSpPr>
        <p:spPr>
          <a:xfrm>
            <a:off x="6647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4" name="Light Bulb"/>
          <p:cNvSpPr/>
          <p:nvPr/>
        </p:nvSpPr>
        <p:spPr>
          <a:xfrm>
            <a:off x="7155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5" name="Light Bulb"/>
          <p:cNvSpPr/>
          <p:nvPr/>
        </p:nvSpPr>
        <p:spPr>
          <a:xfrm>
            <a:off x="66475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6" name="Ladybug"/>
          <p:cNvSpPr/>
          <p:nvPr/>
        </p:nvSpPr>
        <p:spPr>
          <a:xfrm>
            <a:off x="70610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7" name="Ladybug"/>
          <p:cNvSpPr/>
          <p:nvPr/>
        </p:nvSpPr>
        <p:spPr>
          <a:xfrm>
            <a:off x="6553075" y="423587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8" name="Ladybug"/>
          <p:cNvSpPr/>
          <p:nvPr/>
        </p:nvSpPr>
        <p:spPr>
          <a:xfrm>
            <a:off x="67908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9" name="Light Bulb"/>
          <p:cNvSpPr/>
          <p:nvPr/>
        </p:nvSpPr>
        <p:spPr>
          <a:xfrm>
            <a:off x="7955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0" name="Light Bulb"/>
          <p:cNvSpPr/>
          <p:nvPr/>
        </p:nvSpPr>
        <p:spPr>
          <a:xfrm>
            <a:off x="8463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1" name="Light Bulb"/>
          <p:cNvSpPr/>
          <p:nvPr/>
        </p:nvSpPr>
        <p:spPr>
          <a:xfrm>
            <a:off x="7955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2" name="Ladybug"/>
          <p:cNvSpPr/>
          <p:nvPr/>
        </p:nvSpPr>
        <p:spPr>
          <a:xfrm>
            <a:off x="8369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3" name="Light Bulb"/>
          <p:cNvSpPr/>
          <p:nvPr/>
        </p:nvSpPr>
        <p:spPr>
          <a:xfrm>
            <a:off x="8463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4" name="Ladybug"/>
          <p:cNvSpPr/>
          <p:nvPr/>
        </p:nvSpPr>
        <p:spPr>
          <a:xfrm>
            <a:off x="80989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5" name="Light Bulb"/>
          <p:cNvSpPr/>
          <p:nvPr/>
        </p:nvSpPr>
        <p:spPr>
          <a:xfrm>
            <a:off x="9289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6" name="Light Bulb"/>
          <p:cNvSpPr/>
          <p:nvPr/>
        </p:nvSpPr>
        <p:spPr>
          <a:xfrm>
            <a:off x="9797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7" name="Light Bulb"/>
          <p:cNvSpPr/>
          <p:nvPr/>
        </p:nvSpPr>
        <p:spPr>
          <a:xfrm>
            <a:off x="92891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8" name="Ladybug"/>
          <p:cNvSpPr/>
          <p:nvPr/>
        </p:nvSpPr>
        <p:spPr>
          <a:xfrm rot="9519005">
            <a:off x="9246698" y="414112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9" name="Light Bulb"/>
          <p:cNvSpPr/>
          <p:nvPr/>
        </p:nvSpPr>
        <p:spPr>
          <a:xfrm>
            <a:off x="97971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0" name="Ladybug"/>
          <p:cNvSpPr/>
          <p:nvPr/>
        </p:nvSpPr>
        <p:spPr>
          <a:xfrm>
            <a:off x="94324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1" name="Light Bulb"/>
          <p:cNvSpPr/>
          <p:nvPr/>
        </p:nvSpPr>
        <p:spPr>
          <a:xfrm>
            <a:off x="10622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2" name="Light Bulb"/>
          <p:cNvSpPr/>
          <p:nvPr/>
        </p:nvSpPr>
        <p:spPr>
          <a:xfrm>
            <a:off x="11130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3" name="Light Bulb"/>
          <p:cNvSpPr/>
          <p:nvPr/>
        </p:nvSpPr>
        <p:spPr>
          <a:xfrm>
            <a:off x="10622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4" name="Light Bulb"/>
          <p:cNvSpPr/>
          <p:nvPr/>
        </p:nvSpPr>
        <p:spPr>
          <a:xfrm>
            <a:off x="11130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5" name="Ladybug"/>
          <p:cNvSpPr/>
          <p:nvPr/>
        </p:nvSpPr>
        <p:spPr>
          <a:xfrm>
            <a:off x="107913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6" name="Ladybug"/>
          <p:cNvSpPr/>
          <p:nvPr/>
        </p:nvSpPr>
        <p:spPr>
          <a:xfrm rot="14762928">
            <a:off x="9787020" y="372194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7" name="Candle Stick"/>
          <p:cNvSpPr/>
          <p:nvPr/>
        </p:nvSpPr>
        <p:spPr>
          <a:xfrm>
            <a:off x="135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8" name="Candle Stick"/>
          <p:cNvSpPr/>
          <p:nvPr/>
        </p:nvSpPr>
        <p:spPr>
          <a:xfrm>
            <a:off x="262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9" name="Candle Stick"/>
          <p:cNvSpPr/>
          <p:nvPr/>
        </p:nvSpPr>
        <p:spPr>
          <a:xfrm>
            <a:off x="3136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0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1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2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 flipH="1">
            <a:off x="102341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7" name="1"/>
          <p:cNvSpPr txBox="1"/>
          <p:nvPr/>
        </p:nvSpPr>
        <p:spPr>
          <a:xfrm>
            <a:off x="1581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1</a:t>
            </a:r>
          </a:p>
        </p:txBody>
      </p:sp>
      <p:sp>
        <p:nvSpPr>
          <p:cNvPr id="338" name="2"/>
          <p:cNvSpPr txBox="1"/>
          <p:nvPr/>
        </p:nvSpPr>
        <p:spPr>
          <a:xfrm>
            <a:off x="2915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</a:t>
            </a:r>
          </a:p>
        </p:txBody>
      </p:sp>
      <p:sp>
        <p:nvSpPr>
          <p:cNvPr id="339" name="3"/>
          <p:cNvSpPr txBox="1"/>
          <p:nvPr/>
        </p:nvSpPr>
        <p:spPr>
          <a:xfrm>
            <a:off x="4248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3</a:t>
            </a:r>
          </a:p>
        </p:txBody>
      </p:sp>
      <p:sp>
        <p:nvSpPr>
          <p:cNvPr id="340" name="4"/>
          <p:cNvSpPr txBox="1"/>
          <p:nvPr/>
        </p:nvSpPr>
        <p:spPr>
          <a:xfrm>
            <a:off x="5582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4</a:t>
            </a:r>
          </a:p>
        </p:txBody>
      </p:sp>
      <p:sp>
        <p:nvSpPr>
          <p:cNvPr id="341" name="5"/>
          <p:cNvSpPr txBox="1"/>
          <p:nvPr/>
        </p:nvSpPr>
        <p:spPr>
          <a:xfrm>
            <a:off x="6915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5</a:t>
            </a:r>
          </a:p>
        </p:txBody>
      </p:sp>
      <p:sp>
        <p:nvSpPr>
          <p:cNvPr id="342" name="6"/>
          <p:cNvSpPr txBox="1"/>
          <p:nvPr/>
        </p:nvSpPr>
        <p:spPr>
          <a:xfrm>
            <a:off x="8249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6</a:t>
            </a:r>
          </a:p>
        </p:txBody>
      </p:sp>
      <p:sp>
        <p:nvSpPr>
          <p:cNvPr id="343" name="7"/>
          <p:cNvSpPr txBox="1"/>
          <p:nvPr/>
        </p:nvSpPr>
        <p:spPr>
          <a:xfrm>
            <a:off x="9582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7</a:t>
            </a:r>
          </a:p>
        </p:txBody>
      </p:sp>
      <p:sp>
        <p:nvSpPr>
          <p:cNvPr id="344" name="8"/>
          <p:cNvSpPr txBox="1"/>
          <p:nvPr/>
        </p:nvSpPr>
        <p:spPr>
          <a:xfrm>
            <a:off x="10916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8</a:t>
            </a:r>
          </a:p>
        </p:txBody>
      </p:sp>
      <p:sp>
        <p:nvSpPr>
          <p:cNvPr id="345" name="which version would you use?"/>
          <p:cNvSpPr txBox="1"/>
          <p:nvPr/>
        </p:nvSpPr>
        <p:spPr>
          <a:xfrm>
            <a:off x="3994232" y="6971700"/>
            <a:ext cx="471792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which version would you use?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Use case 2: versioned releas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2: versioned releases</a:t>
            </a:r>
          </a:p>
        </p:txBody>
      </p:sp>
      <p:sp>
        <p:nvSpPr>
          <p:cNvPr id="348" name="Line"/>
          <p:cNvSpPr/>
          <p:nvPr/>
        </p:nvSpPr>
        <p:spPr>
          <a:xfrm>
            <a:off x="970855" y="6629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9" name="time"/>
          <p:cNvSpPr txBox="1"/>
          <p:nvPr/>
        </p:nvSpPr>
        <p:spPr>
          <a:xfrm>
            <a:off x="6170587" y="6761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350" name="Rounded Rectangle"/>
          <p:cNvSpPr/>
          <p:nvPr/>
        </p:nvSpPr>
        <p:spPr>
          <a:xfrm>
            <a:off x="1160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1" name="Rounded Rectangle"/>
          <p:cNvSpPr/>
          <p:nvPr/>
        </p:nvSpPr>
        <p:spPr>
          <a:xfrm>
            <a:off x="2472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2" name="Ladybug"/>
          <p:cNvSpPr/>
          <p:nvPr/>
        </p:nvSpPr>
        <p:spPr>
          <a:xfrm>
            <a:off x="2674279" y="3622919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3" name="Rounded Rectangle"/>
          <p:cNvSpPr/>
          <p:nvPr/>
        </p:nvSpPr>
        <p:spPr>
          <a:xfrm>
            <a:off x="3827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4" name="Rounded Rectangle"/>
          <p:cNvSpPr/>
          <p:nvPr/>
        </p:nvSpPr>
        <p:spPr>
          <a:xfrm>
            <a:off x="5139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5" name="Rounded Rectangle"/>
          <p:cNvSpPr/>
          <p:nvPr/>
        </p:nvSpPr>
        <p:spPr>
          <a:xfrm>
            <a:off x="6494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6" name="Rounded Rectangle"/>
          <p:cNvSpPr/>
          <p:nvPr/>
        </p:nvSpPr>
        <p:spPr>
          <a:xfrm>
            <a:off x="7806481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7" name="Rounded Rectangle"/>
          <p:cNvSpPr/>
          <p:nvPr/>
        </p:nvSpPr>
        <p:spPr>
          <a:xfrm>
            <a:off x="9161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8" name="Rounded Rectangle"/>
          <p:cNvSpPr/>
          <p:nvPr/>
        </p:nvSpPr>
        <p:spPr>
          <a:xfrm>
            <a:off x="10473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9" name="Light Bulb"/>
          <p:cNvSpPr/>
          <p:nvPr/>
        </p:nvSpPr>
        <p:spPr>
          <a:xfrm>
            <a:off x="3955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0" name="Light Bulb"/>
          <p:cNvSpPr/>
          <p:nvPr/>
        </p:nvSpPr>
        <p:spPr>
          <a:xfrm>
            <a:off x="4463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1" name="Light Bulb"/>
          <p:cNvSpPr/>
          <p:nvPr/>
        </p:nvSpPr>
        <p:spPr>
          <a:xfrm>
            <a:off x="5288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2" name="Light Bulb"/>
          <p:cNvSpPr/>
          <p:nvPr/>
        </p:nvSpPr>
        <p:spPr>
          <a:xfrm>
            <a:off x="5796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3" name="Light Bulb"/>
          <p:cNvSpPr/>
          <p:nvPr/>
        </p:nvSpPr>
        <p:spPr>
          <a:xfrm>
            <a:off x="5288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4" name="Ladybug"/>
          <p:cNvSpPr/>
          <p:nvPr/>
        </p:nvSpPr>
        <p:spPr>
          <a:xfrm>
            <a:off x="5702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5" name="Light Bulb"/>
          <p:cNvSpPr/>
          <p:nvPr/>
        </p:nvSpPr>
        <p:spPr>
          <a:xfrm>
            <a:off x="6647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6" name="Light Bulb"/>
          <p:cNvSpPr/>
          <p:nvPr/>
        </p:nvSpPr>
        <p:spPr>
          <a:xfrm>
            <a:off x="7155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7" name="Light Bulb"/>
          <p:cNvSpPr/>
          <p:nvPr/>
        </p:nvSpPr>
        <p:spPr>
          <a:xfrm>
            <a:off x="66475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8" name="Ladybug"/>
          <p:cNvSpPr/>
          <p:nvPr/>
        </p:nvSpPr>
        <p:spPr>
          <a:xfrm>
            <a:off x="70610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9" name="Ladybug"/>
          <p:cNvSpPr/>
          <p:nvPr/>
        </p:nvSpPr>
        <p:spPr>
          <a:xfrm>
            <a:off x="6553075" y="423587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0" name="Ladybug"/>
          <p:cNvSpPr/>
          <p:nvPr/>
        </p:nvSpPr>
        <p:spPr>
          <a:xfrm>
            <a:off x="67908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1" name="Light Bulb"/>
          <p:cNvSpPr/>
          <p:nvPr/>
        </p:nvSpPr>
        <p:spPr>
          <a:xfrm>
            <a:off x="7955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2" name="Light Bulb"/>
          <p:cNvSpPr/>
          <p:nvPr/>
        </p:nvSpPr>
        <p:spPr>
          <a:xfrm>
            <a:off x="8463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3" name="Light Bulb"/>
          <p:cNvSpPr/>
          <p:nvPr/>
        </p:nvSpPr>
        <p:spPr>
          <a:xfrm>
            <a:off x="7955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4" name="Ladybug"/>
          <p:cNvSpPr/>
          <p:nvPr/>
        </p:nvSpPr>
        <p:spPr>
          <a:xfrm>
            <a:off x="8369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5" name="Light Bulb"/>
          <p:cNvSpPr/>
          <p:nvPr/>
        </p:nvSpPr>
        <p:spPr>
          <a:xfrm>
            <a:off x="8463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6" name="Ladybug"/>
          <p:cNvSpPr/>
          <p:nvPr/>
        </p:nvSpPr>
        <p:spPr>
          <a:xfrm>
            <a:off x="80989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7" name="Light Bulb"/>
          <p:cNvSpPr/>
          <p:nvPr/>
        </p:nvSpPr>
        <p:spPr>
          <a:xfrm>
            <a:off x="9289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8" name="Light Bulb"/>
          <p:cNvSpPr/>
          <p:nvPr/>
        </p:nvSpPr>
        <p:spPr>
          <a:xfrm>
            <a:off x="9797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9" name="Light Bulb"/>
          <p:cNvSpPr/>
          <p:nvPr/>
        </p:nvSpPr>
        <p:spPr>
          <a:xfrm>
            <a:off x="92891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0" name="Ladybug"/>
          <p:cNvSpPr/>
          <p:nvPr/>
        </p:nvSpPr>
        <p:spPr>
          <a:xfrm rot="9519005">
            <a:off x="9246698" y="414112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1" name="Light Bulb"/>
          <p:cNvSpPr/>
          <p:nvPr/>
        </p:nvSpPr>
        <p:spPr>
          <a:xfrm>
            <a:off x="97971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2" name="Ladybug"/>
          <p:cNvSpPr/>
          <p:nvPr/>
        </p:nvSpPr>
        <p:spPr>
          <a:xfrm>
            <a:off x="94324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3" name="Light Bulb"/>
          <p:cNvSpPr/>
          <p:nvPr/>
        </p:nvSpPr>
        <p:spPr>
          <a:xfrm>
            <a:off x="10622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4" name="Light Bulb"/>
          <p:cNvSpPr/>
          <p:nvPr/>
        </p:nvSpPr>
        <p:spPr>
          <a:xfrm>
            <a:off x="11130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5" name="Light Bulb"/>
          <p:cNvSpPr/>
          <p:nvPr/>
        </p:nvSpPr>
        <p:spPr>
          <a:xfrm>
            <a:off x="10622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6" name="Light Bulb"/>
          <p:cNvSpPr/>
          <p:nvPr/>
        </p:nvSpPr>
        <p:spPr>
          <a:xfrm>
            <a:off x="11130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7" name="Ladybug"/>
          <p:cNvSpPr/>
          <p:nvPr/>
        </p:nvSpPr>
        <p:spPr>
          <a:xfrm>
            <a:off x="107913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8" name="Ladybug"/>
          <p:cNvSpPr/>
          <p:nvPr/>
        </p:nvSpPr>
        <p:spPr>
          <a:xfrm rot="14762928">
            <a:off x="9787020" y="372194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9" name="Candle Stick"/>
          <p:cNvSpPr/>
          <p:nvPr/>
        </p:nvSpPr>
        <p:spPr>
          <a:xfrm>
            <a:off x="135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0" name="Candle Stick"/>
          <p:cNvSpPr/>
          <p:nvPr/>
        </p:nvSpPr>
        <p:spPr>
          <a:xfrm>
            <a:off x="262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1" name="Candle Stick"/>
          <p:cNvSpPr/>
          <p:nvPr/>
        </p:nvSpPr>
        <p:spPr>
          <a:xfrm>
            <a:off x="3136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2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3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4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5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6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8" name="Line"/>
          <p:cNvSpPr/>
          <p:nvPr/>
        </p:nvSpPr>
        <p:spPr>
          <a:xfrm flipH="1">
            <a:off x="102341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9" name="1"/>
          <p:cNvSpPr txBox="1"/>
          <p:nvPr/>
        </p:nvSpPr>
        <p:spPr>
          <a:xfrm>
            <a:off x="1581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1</a:t>
            </a:r>
          </a:p>
        </p:txBody>
      </p:sp>
      <p:sp>
        <p:nvSpPr>
          <p:cNvPr id="400" name="2"/>
          <p:cNvSpPr txBox="1"/>
          <p:nvPr/>
        </p:nvSpPr>
        <p:spPr>
          <a:xfrm>
            <a:off x="2915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</a:t>
            </a:r>
          </a:p>
        </p:txBody>
      </p:sp>
      <p:sp>
        <p:nvSpPr>
          <p:cNvPr id="401" name="3"/>
          <p:cNvSpPr txBox="1"/>
          <p:nvPr/>
        </p:nvSpPr>
        <p:spPr>
          <a:xfrm>
            <a:off x="4248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3</a:t>
            </a:r>
          </a:p>
        </p:txBody>
      </p:sp>
      <p:sp>
        <p:nvSpPr>
          <p:cNvPr id="402" name="4"/>
          <p:cNvSpPr txBox="1"/>
          <p:nvPr/>
        </p:nvSpPr>
        <p:spPr>
          <a:xfrm>
            <a:off x="5582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4</a:t>
            </a:r>
          </a:p>
        </p:txBody>
      </p:sp>
      <p:sp>
        <p:nvSpPr>
          <p:cNvPr id="403" name="5"/>
          <p:cNvSpPr txBox="1"/>
          <p:nvPr/>
        </p:nvSpPr>
        <p:spPr>
          <a:xfrm>
            <a:off x="6915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5</a:t>
            </a:r>
          </a:p>
        </p:txBody>
      </p:sp>
      <p:sp>
        <p:nvSpPr>
          <p:cNvPr id="404" name="6"/>
          <p:cNvSpPr txBox="1"/>
          <p:nvPr/>
        </p:nvSpPr>
        <p:spPr>
          <a:xfrm>
            <a:off x="8249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6</a:t>
            </a:r>
          </a:p>
        </p:txBody>
      </p:sp>
      <p:sp>
        <p:nvSpPr>
          <p:cNvPr id="405" name="7"/>
          <p:cNvSpPr txBox="1"/>
          <p:nvPr/>
        </p:nvSpPr>
        <p:spPr>
          <a:xfrm>
            <a:off x="9582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7</a:t>
            </a:r>
          </a:p>
        </p:txBody>
      </p:sp>
      <p:sp>
        <p:nvSpPr>
          <p:cNvPr id="406" name="8"/>
          <p:cNvSpPr txBox="1"/>
          <p:nvPr/>
        </p:nvSpPr>
        <p:spPr>
          <a:xfrm>
            <a:off x="10916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8</a:t>
            </a:r>
          </a:p>
        </p:txBody>
      </p:sp>
      <p:sp>
        <p:nvSpPr>
          <p:cNvPr id="407" name="Tag"/>
          <p:cNvSpPr/>
          <p:nvPr/>
        </p:nvSpPr>
        <p:spPr>
          <a:xfrm>
            <a:off x="1254340" y="5437950"/>
            <a:ext cx="350113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8" name="v1.0"/>
          <p:cNvSpPr txBox="1"/>
          <p:nvPr/>
        </p:nvSpPr>
        <p:spPr>
          <a:xfrm>
            <a:off x="1607255" y="5493366"/>
            <a:ext cx="619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v1.0</a:t>
            </a:r>
          </a:p>
        </p:txBody>
      </p:sp>
      <p:sp>
        <p:nvSpPr>
          <p:cNvPr id="409" name="Tag"/>
          <p:cNvSpPr/>
          <p:nvPr/>
        </p:nvSpPr>
        <p:spPr>
          <a:xfrm>
            <a:off x="3921340" y="5437950"/>
            <a:ext cx="350113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0" name="v2.0"/>
          <p:cNvSpPr txBox="1"/>
          <p:nvPr/>
        </p:nvSpPr>
        <p:spPr>
          <a:xfrm>
            <a:off x="4274255" y="5493366"/>
            <a:ext cx="619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v2.0</a:t>
            </a:r>
          </a:p>
        </p:txBody>
      </p:sp>
      <p:sp>
        <p:nvSpPr>
          <p:cNvPr id="411" name="Tag"/>
          <p:cNvSpPr/>
          <p:nvPr/>
        </p:nvSpPr>
        <p:spPr>
          <a:xfrm>
            <a:off x="5232987" y="5437950"/>
            <a:ext cx="350114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2" name="v2.1"/>
          <p:cNvSpPr txBox="1"/>
          <p:nvPr/>
        </p:nvSpPr>
        <p:spPr>
          <a:xfrm>
            <a:off x="5585903" y="5493366"/>
            <a:ext cx="61942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v2.1</a:t>
            </a:r>
          </a:p>
        </p:txBody>
      </p:sp>
      <p:sp>
        <p:nvSpPr>
          <p:cNvPr id="413" name="Tag"/>
          <p:cNvSpPr/>
          <p:nvPr/>
        </p:nvSpPr>
        <p:spPr>
          <a:xfrm>
            <a:off x="10588840" y="5437950"/>
            <a:ext cx="350114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4" name="v2.2"/>
          <p:cNvSpPr txBox="1"/>
          <p:nvPr/>
        </p:nvSpPr>
        <p:spPr>
          <a:xfrm>
            <a:off x="10941756" y="5493366"/>
            <a:ext cx="61942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v2.2</a:t>
            </a:r>
          </a:p>
        </p:txBody>
      </p:sp>
      <p:sp>
        <p:nvSpPr>
          <p:cNvPr id="415" name="tag &quot;good&quot; commits to create releases"/>
          <p:cNvSpPr txBox="1"/>
          <p:nvPr/>
        </p:nvSpPr>
        <p:spPr>
          <a:xfrm>
            <a:off x="3357062" y="7308233"/>
            <a:ext cx="59922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tag "good" commits to create releases</a:t>
            </a:r>
          </a:p>
        </p:txBody>
      </p:sp>
      <p:sp>
        <p:nvSpPr>
          <p:cNvPr id="416" name="https://pypi.org/project/pandas/#history"/>
          <p:cNvSpPr txBox="1"/>
          <p:nvPr/>
        </p:nvSpPr>
        <p:spPr>
          <a:xfrm>
            <a:off x="3452212" y="8393697"/>
            <a:ext cx="5589148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600"/>
              </a:lnSpc>
              <a:defRPr sz="2700" b="0" u="sng">
                <a:solidFill>
                  <a:srgbClr val="0000EE"/>
                </a:solidFill>
                <a:hlinkClick r:id="rId2"/>
              </a:defRPr>
            </a:lvl1pPr>
          </a:lstStyle>
          <a:p>
            <a:r>
              <a:rPr dirty="0">
                <a:hlinkClick r:id="rId2"/>
              </a:rPr>
              <a:t>https://pypi.org/project/pandas/#history</a:t>
            </a:r>
          </a:p>
        </p:txBody>
      </p:sp>
      <p:sp>
        <p:nvSpPr>
          <p:cNvPr id="417" name="https://github.com/pandas-dev/pandas/releases"/>
          <p:cNvSpPr txBox="1"/>
          <p:nvPr/>
        </p:nvSpPr>
        <p:spPr>
          <a:xfrm>
            <a:off x="3467699" y="9013366"/>
            <a:ext cx="648624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600"/>
              </a:lnSpc>
              <a:defRPr sz="2700" b="0" u="sng">
                <a:solidFill>
                  <a:srgbClr val="0000EE"/>
                </a:solidFill>
                <a:hlinkClick r:id="rId3"/>
              </a:defRPr>
            </a:lvl1pPr>
          </a:lstStyle>
          <a:p>
            <a:r>
              <a:rPr>
                <a:hlinkClick r:id="rId3"/>
              </a:rPr>
              <a:t>https://github.com/pandas-dev/pandas/releases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Use case 2: versioned releas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2: versioned releases</a:t>
            </a:r>
          </a:p>
        </p:txBody>
      </p:sp>
      <p:sp>
        <p:nvSpPr>
          <p:cNvPr id="420" name="Rounded Rectangle"/>
          <p:cNvSpPr/>
          <p:nvPr/>
        </p:nvSpPr>
        <p:spPr>
          <a:xfrm>
            <a:off x="1160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1" name="Rounded Rectangle"/>
          <p:cNvSpPr/>
          <p:nvPr/>
        </p:nvSpPr>
        <p:spPr>
          <a:xfrm>
            <a:off x="2472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2" name="Ladybug"/>
          <p:cNvSpPr/>
          <p:nvPr/>
        </p:nvSpPr>
        <p:spPr>
          <a:xfrm>
            <a:off x="2674279" y="3622919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23" name="Rounded Rectangle"/>
          <p:cNvSpPr/>
          <p:nvPr/>
        </p:nvSpPr>
        <p:spPr>
          <a:xfrm>
            <a:off x="3827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4" name="Rounded Rectangle"/>
          <p:cNvSpPr/>
          <p:nvPr/>
        </p:nvSpPr>
        <p:spPr>
          <a:xfrm>
            <a:off x="5139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5" name="Rounded Rectangle"/>
          <p:cNvSpPr/>
          <p:nvPr/>
        </p:nvSpPr>
        <p:spPr>
          <a:xfrm>
            <a:off x="6494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6" name="Rounded Rectangle"/>
          <p:cNvSpPr/>
          <p:nvPr/>
        </p:nvSpPr>
        <p:spPr>
          <a:xfrm>
            <a:off x="7806481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7" name="Rounded Rectangle"/>
          <p:cNvSpPr/>
          <p:nvPr/>
        </p:nvSpPr>
        <p:spPr>
          <a:xfrm>
            <a:off x="9161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8" name="Rounded Rectangle"/>
          <p:cNvSpPr/>
          <p:nvPr/>
        </p:nvSpPr>
        <p:spPr>
          <a:xfrm>
            <a:off x="10473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9" name="Light Bulb"/>
          <p:cNvSpPr/>
          <p:nvPr/>
        </p:nvSpPr>
        <p:spPr>
          <a:xfrm>
            <a:off x="3955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0" name="Light Bulb"/>
          <p:cNvSpPr/>
          <p:nvPr/>
        </p:nvSpPr>
        <p:spPr>
          <a:xfrm>
            <a:off x="4463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1" name="Light Bulb"/>
          <p:cNvSpPr/>
          <p:nvPr/>
        </p:nvSpPr>
        <p:spPr>
          <a:xfrm>
            <a:off x="5288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2" name="Light Bulb"/>
          <p:cNvSpPr/>
          <p:nvPr/>
        </p:nvSpPr>
        <p:spPr>
          <a:xfrm>
            <a:off x="5796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3" name="Light Bulb"/>
          <p:cNvSpPr/>
          <p:nvPr/>
        </p:nvSpPr>
        <p:spPr>
          <a:xfrm>
            <a:off x="5288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4" name="Ladybug"/>
          <p:cNvSpPr/>
          <p:nvPr/>
        </p:nvSpPr>
        <p:spPr>
          <a:xfrm>
            <a:off x="5702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5" name="Light Bulb"/>
          <p:cNvSpPr/>
          <p:nvPr/>
        </p:nvSpPr>
        <p:spPr>
          <a:xfrm>
            <a:off x="6647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6" name="Light Bulb"/>
          <p:cNvSpPr/>
          <p:nvPr/>
        </p:nvSpPr>
        <p:spPr>
          <a:xfrm>
            <a:off x="7155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7" name="Light Bulb"/>
          <p:cNvSpPr/>
          <p:nvPr/>
        </p:nvSpPr>
        <p:spPr>
          <a:xfrm>
            <a:off x="66475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8" name="Ladybug"/>
          <p:cNvSpPr/>
          <p:nvPr/>
        </p:nvSpPr>
        <p:spPr>
          <a:xfrm>
            <a:off x="70610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9" name="Ladybug"/>
          <p:cNvSpPr/>
          <p:nvPr/>
        </p:nvSpPr>
        <p:spPr>
          <a:xfrm>
            <a:off x="6553075" y="423587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0" name="Ladybug"/>
          <p:cNvSpPr/>
          <p:nvPr/>
        </p:nvSpPr>
        <p:spPr>
          <a:xfrm>
            <a:off x="67908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1" name="Light Bulb"/>
          <p:cNvSpPr/>
          <p:nvPr/>
        </p:nvSpPr>
        <p:spPr>
          <a:xfrm>
            <a:off x="7955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2" name="Light Bulb"/>
          <p:cNvSpPr/>
          <p:nvPr/>
        </p:nvSpPr>
        <p:spPr>
          <a:xfrm>
            <a:off x="8463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3" name="Light Bulb"/>
          <p:cNvSpPr/>
          <p:nvPr/>
        </p:nvSpPr>
        <p:spPr>
          <a:xfrm>
            <a:off x="7955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4" name="Ladybug"/>
          <p:cNvSpPr/>
          <p:nvPr/>
        </p:nvSpPr>
        <p:spPr>
          <a:xfrm>
            <a:off x="8369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5" name="Light Bulb"/>
          <p:cNvSpPr/>
          <p:nvPr/>
        </p:nvSpPr>
        <p:spPr>
          <a:xfrm>
            <a:off x="8463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6" name="Ladybug"/>
          <p:cNvSpPr/>
          <p:nvPr/>
        </p:nvSpPr>
        <p:spPr>
          <a:xfrm>
            <a:off x="80989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7" name="Light Bulb"/>
          <p:cNvSpPr/>
          <p:nvPr/>
        </p:nvSpPr>
        <p:spPr>
          <a:xfrm>
            <a:off x="9289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8" name="Light Bulb"/>
          <p:cNvSpPr/>
          <p:nvPr/>
        </p:nvSpPr>
        <p:spPr>
          <a:xfrm>
            <a:off x="9797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9" name="Light Bulb"/>
          <p:cNvSpPr/>
          <p:nvPr/>
        </p:nvSpPr>
        <p:spPr>
          <a:xfrm>
            <a:off x="92891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0" name="Ladybug"/>
          <p:cNvSpPr/>
          <p:nvPr/>
        </p:nvSpPr>
        <p:spPr>
          <a:xfrm rot="9519005">
            <a:off x="9246698" y="414112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1" name="Light Bulb"/>
          <p:cNvSpPr/>
          <p:nvPr/>
        </p:nvSpPr>
        <p:spPr>
          <a:xfrm>
            <a:off x="97971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2" name="Ladybug"/>
          <p:cNvSpPr/>
          <p:nvPr/>
        </p:nvSpPr>
        <p:spPr>
          <a:xfrm>
            <a:off x="94324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3" name="Light Bulb"/>
          <p:cNvSpPr/>
          <p:nvPr/>
        </p:nvSpPr>
        <p:spPr>
          <a:xfrm>
            <a:off x="10622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4" name="Light Bulb"/>
          <p:cNvSpPr/>
          <p:nvPr/>
        </p:nvSpPr>
        <p:spPr>
          <a:xfrm>
            <a:off x="11130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5" name="Light Bulb"/>
          <p:cNvSpPr/>
          <p:nvPr/>
        </p:nvSpPr>
        <p:spPr>
          <a:xfrm>
            <a:off x="10622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6" name="Light Bulb"/>
          <p:cNvSpPr/>
          <p:nvPr/>
        </p:nvSpPr>
        <p:spPr>
          <a:xfrm>
            <a:off x="11130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7" name="Ladybug"/>
          <p:cNvSpPr/>
          <p:nvPr/>
        </p:nvSpPr>
        <p:spPr>
          <a:xfrm>
            <a:off x="107913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8" name="Ladybug"/>
          <p:cNvSpPr/>
          <p:nvPr/>
        </p:nvSpPr>
        <p:spPr>
          <a:xfrm rot="14762928">
            <a:off x="9787020" y="372194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9" name="Candle Stick"/>
          <p:cNvSpPr/>
          <p:nvPr/>
        </p:nvSpPr>
        <p:spPr>
          <a:xfrm>
            <a:off x="135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0" name="Candle Stick"/>
          <p:cNvSpPr/>
          <p:nvPr/>
        </p:nvSpPr>
        <p:spPr>
          <a:xfrm>
            <a:off x="262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1" name="Candle Stick"/>
          <p:cNvSpPr/>
          <p:nvPr/>
        </p:nvSpPr>
        <p:spPr>
          <a:xfrm>
            <a:off x="3136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2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3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4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5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6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7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8" name="Line"/>
          <p:cNvSpPr/>
          <p:nvPr/>
        </p:nvSpPr>
        <p:spPr>
          <a:xfrm flipH="1">
            <a:off x="102341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9" name="1"/>
          <p:cNvSpPr txBox="1"/>
          <p:nvPr/>
        </p:nvSpPr>
        <p:spPr>
          <a:xfrm>
            <a:off x="1581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1</a:t>
            </a:r>
          </a:p>
        </p:txBody>
      </p:sp>
      <p:sp>
        <p:nvSpPr>
          <p:cNvPr id="470" name="2"/>
          <p:cNvSpPr txBox="1"/>
          <p:nvPr/>
        </p:nvSpPr>
        <p:spPr>
          <a:xfrm>
            <a:off x="2915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</a:t>
            </a:r>
          </a:p>
        </p:txBody>
      </p:sp>
      <p:sp>
        <p:nvSpPr>
          <p:cNvPr id="471" name="3"/>
          <p:cNvSpPr txBox="1"/>
          <p:nvPr/>
        </p:nvSpPr>
        <p:spPr>
          <a:xfrm>
            <a:off x="4248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3</a:t>
            </a:r>
          </a:p>
        </p:txBody>
      </p:sp>
      <p:sp>
        <p:nvSpPr>
          <p:cNvPr id="472" name="4"/>
          <p:cNvSpPr txBox="1"/>
          <p:nvPr/>
        </p:nvSpPr>
        <p:spPr>
          <a:xfrm>
            <a:off x="5582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4</a:t>
            </a:r>
          </a:p>
        </p:txBody>
      </p:sp>
      <p:sp>
        <p:nvSpPr>
          <p:cNvPr id="473" name="5a"/>
          <p:cNvSpPr txBox="1"/>
          <p:nvPr/>
        </p:nvSpPr>
        <p:spPr>
          <a:xfrm>
            <a:off x="6850721" y="1973365"/>
            <a:ext cx="39677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5a</a:t>
            </a:r>
          </a:p>
        </p:txBody>
      </p:sp>
      <p:sp>
        <p:nvSpPr>
          <p:cNvPr id="474" name="6"/>
          <p:cNvSpPr txBox="1"/>
          <p:nvPr/>
        </p:nvSpPr>
        <p:spPr>
          <a:xfrm>
            <a:off x="8249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6</a:t>
            </a:r>
          </a:p>
        </p:txBody>
      </p:sp>
      <p:sp>
        <p:nvSpPr>
          <p:cNvPr id="475" name="7"/>
          <p:cNvSpPr txBox="1"/>
          <p:nvPr/>
        </p:nvSpPr>
        <p:spPr>
          <a:xfrm>
            <a:off x="9582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7</a:t>
            </a:r>
          </a:p>
        </p:txBody>
      </p:sp>
      <p:sp>
        <p:nvSpPr>
          <p:cNvPr id="476" name="8"/>
          <p:cNvSpPr txBox="1"/>
          <p:nvPr/>
        </p:nvSpPr>
        <p:spPr>
          <a:xfrm>
            <a:off x="10916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8</a:t>
            </a:r>
          </a:p>
        </p:txBody>
      </p:sp>
      <p:sp>
        <p:nvSpPr>
          <p:cNvPr id="477" name="Tag"/>
          <p:cNvSpPr/>
          <p:nvPr/>
        </p:nvSpPr>
        <p:spPr>
          <a:xfrm>
            <a:off x="1254340" y="5437950"/>
            <a:ext cx="350113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8" name="v1.0"/>
          <p:cNvSpPr txBox="1"/>
          <p:nvPr/>
        </p:nvSpPr>
        <p:spPr>
          <a:xfrm>
            <a:off x="1607255" y="5493366"/>
            <a:ext cx="619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v1.0</a:t>
            </a:r>
          </a:p>
        </p:txBody>
      </p:sp>
      <p:sp>
        <p:nvSpPr>
          <p:cNvPr id="479" name="Tag"/>
          <p:cNvSpPr/>
          <p:nvPr/>
        </p:nvSpPr>
        <p:spPr>
          <a:xfrm>
            <a:off x="3921340" y="5437950"/>
            <a:ext cx="350113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v2.0"/>
          <p:cNvSpPr txBox="1"/>
          <p:nvPr/>
        </p:nvSpPr>
        <p:spPr>
          <a:xfrm>
            <a:off x="4274255" y="5493366"/>
            <a:ext cx="619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v2.0</a:t>
            </a:r>
          </a:p>
        </p:txBody>
      </p:sp>
      <p:sp>
        <p:nvSpPr>
          <p:cNvPr id="481" name="Tag"/>
          <p:cNvSpPr/>
          <p:nvPr/>
        </p:nvSpPr>
        <p:spPr>
          <a:xfrm>
            <a:off x="10588840" y="5437950"/>
            <a:ext cx="350114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2" name="v2.2"/>
          <p:cNvSpPr txBox="1"/>
          <p:nvPr/>
        </p:nvSpPr>
        <p:spPr>
          <a:xfrm>
            <a:off x="10941756" y="5493366"/>
            <a:ext cx="61942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v2.2</a:t>
            </a:r>
          </a:p>
        </p:txBody>
      </p:sp>
      <p:sp>
        <p:nvSpPr>
          <p:cNvPr id="483" name="Rounded Rectangle"/>
          <p:cNvSpPr/>
          <p:nvPr/>
        </p:nvSpPr>
        <p:spPr>
          <a:xfrm>
            <a:off x="5121405" y="5499716"/>
            <a:ext cx="1108551" cy="2773382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84" name="Light Bulb"/>
          <p:cNvSpPr/>
          <p:nvPr/>
        </p:nvSpPr>
        <p:spPr>
          <a:xfrm>
            <a:off x="5270591" y="5746764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5" name="Light Bulb"/>
          <p:cNvSpPr/>
          <p:nvPr/>
        </p:nvSpPr>
        <p:spPr>
          <a:xfrm>
            <a:off x="5778591" y="5746764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6" name="Light Bulb"/>
          <p:cNvSpPr/>
          <p:nvPr/>
        </p:nvSpPr>
        <p:spPr>
          <a:xfrm>
            <a:off x="5270591" y="6508764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7" name="Line"/>
          <p:cNvSpPr/>
          <p:nvPr/>
        </p:nvSpPr>
        <p:spPr>
          <a:xfrm flipV="1">
            <a:off x="5693756" y="5193201"/>
            <a:ext cx="1" cy="26587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8" name="5b"/>
          <p:cNvSpPr txBox="1"/>
          <p:nvPr/>
        </p:nvSpPr>
        <p:spPr>
          <a:xfrm>
            <a:off x="6181745" y="5389891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5b</a:t>
            </a:r>
          </a:p>
        </p:txBody>
      </p:sp>
      <p:sp>
        <p:nvSpPr>
          <p:cNvPr id="489" name="Tag"/>
          <p:cNvSpPr/>
          <p:nvPr/>
        </p:nvSpPr>
        <p:spPr>
          <a:xfrm>
            <a:off x="5189511" y="8429900"/>
            <a:ext cx="350114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0" name="v2.1"/>
          <p:cNvSpPr txBox="1"/>
          <p:nvPr/>
        </p:nvSpPr>
        <p:spPr>
          <a:xfrm>
            <a:off x="5542427" y="8485316"/>
            <a:ext cx="61942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v2.1</a:t>
            </a:r>
          </a:p>
        </p:txBody>
      </p:sp>
      <p:sp>
        <p:nvSpPr>
          <p:cNvPr id="491" name="it's possible to branch out,…"/>
          <p:cNvSpPr txBox="1"/>
          <p:nvPr/>
        </p:nvSpPr>
        <p:spPr>
          <a:xfrm>
            <a:off x="7761558" y="7278854"/>
            <a:ext cx="453002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it's possible to branch out,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with some people adding features (5a) and others debugging (5b)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Use case 3: feedback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3: feedback</a:t>
            </a:r>
          </a:p>
        </p:txBody>
      </p:sp>
      <p:sp>
        <p:nvSpPr>
          <p:cNvPr id="494" name="Rounded Rectangle"/>
          <p:cNvSpPr/>
          <p:nvPr/>
        </p:nvSpPr>
        <p:spPr>
          <a:xfrm>
            <a:off x="1160834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5" name="Rounded Rectangle"/>
          <p:cNvSpPr/>
          <p:nvPr/>
        </p:nvSpPr>
        <p:spPr>
          <a:xfrm>
            <a:off x="2472482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6" name="Rounded Rectangle"/>
          <p:cNvSpPr/>
          <p:nvPr/>
        </p:nvSpPr>
        <p:spPr>
          <a:xfrm>
            <a:off x="3827834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7" name="Rounded Rectangle"/>
          <p:cNvSpPr/>
          <p:nvPr/>
        </p:nvSpPr>
        <p:spPr>
          <a:xfrm>
            <a:off x="5139482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8" name="Rounded Rectangle"/>
          <p:cNvSpPr/>
          <p:nvPr/>
        </p:nvSpPr>
        <p:spPr>
          <a:xfrm>
            <a:off x="6494834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9" name="Rounded Rectangle"/>
          <p:cNvSpPr/>
          <p:nvPr/>
        </p:nvSpPr>
        <p:spPr>
          <a:xfrm>
            <a:off x="78064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00" name="Rounded Rectangle"/>
          <p:cNvSpPr/>
          <p:nvPr/>
        </p:nvSpPr>
        <p:spPr>
          <a:xfrm>
            <a:off x="6716135" y="5635612"/>
            <a:ext cx="1108550" cy="136553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01" name="Rounded Rectangle"/>
          <p:cNvSpPr/>
          <p:nvPr/>
        </p:nvSpPr>
        <p:spPr>
          <a:xfrm>
            <a:off x="8027782" y="5635612"/>
            <a:ext cx="1108551" cy="136553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02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3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4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5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6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7" name="Line"/>
          <p:cNvSpPr/>
          <p:nvPr/>
        </p:nvSpPr>
        <p:spPr>
          <a:xfrm flipH="1" flipV="1">
            <a:off x="6079388" y="4521629"/>
            <a:ext cx="774109" cy="126910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8" name="Line"/>
          <p:cNvSpPr/>
          <p:nvPr/>
        </p:nvSpPr>
        <p:spPr>
          <a:xfrm flipH="1">
            <a:off x="7788438" y="6345878"/>
            <a:ext cx="315316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9" name="Rounded Rectangle"/>
          <p:cNvSpPr/>
          <p:nvPr/>
        </p:nvSpPr>
        <p:spPr>
          <a:xfrm>
            <a:off x="91653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10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1" name="main branch…"/>
          <p:cNvSpPr txBox="1"/>
          <p:nvPr/>
        </p:nvSpPr>
        <p:spPr>
          <a:xfrm>
            <a:off x="8907277" y="2259057"/>
            <a:ext cx="162475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main branch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of code</a:t>
            </a:r>
          </a:p>
        </p:txBody>
      </p:sp>
      <p:sp>
        <p:nvSpPr>
          <p:cNvPr id="512" name="intern's personal branch…"/>
          <p:cNvSpPr txBox="1"/>
          <p:nvPr/>
        </p:nvSpPr>
        <p:spPr>
          <a:xfrm>
            <a:off x="6777077" y="7228886"/>
            <a:ext cx="360996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lang="en-US" dirty="0"/>
              <a:t>developer’s</a:t>
            </a:r>
            <a:r>
              <a:rPr dirty="0"/>
              <a:t> personal branch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with experimental feature</a:t>
            </a:r>
          </a:p>
        </p:txBody>
      </p:sp>
      <p:sp>
        <p:nvSpPr>
          <p:cNvPr id="513" name="Light Bulb"/>
          <p:cNvSpPr/>
          <p:nvPr/>
        </p:nvSpPr>
        <p:spPr>
          <a:xfrm>
            <a:off x="6805366" y="6034362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4" name="Ladybug"/>
          <p:cNvSpPr/>
          <p:nvPr/>
        </p:nvSpPr>
        <p:spPr>
          <a:xfrm>
            <a:off x="7218874" y="6089778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5" name="Light Bulb"/>
          <p:cNvSpPr/>
          <p:nvPr/>
        </p:nvSpPr>
        <p:spPr>
          <a:xfrm>
            <a:off x="8202366" y="6034362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4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5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6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7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8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9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0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1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2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3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4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5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6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7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8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5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5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5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5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5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5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5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5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5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5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6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6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36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36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36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365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rPr dirty="0"/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code</a:t>
            </a:r>
          </a:p>
        </p:txBody>
      </p:sp>
      <p:sp>
        <p:nvSpPr>
          <p:cNvPr id="366" name="Is this really all we have for state?"/>
          <p:cNvSpPr txBox="1"/>
          <p:nvPr/>
        </p:nvSpPr>
        <p:spPr>
          <a:xfrm>
            <a:off x="2655341" y="7226299"/>
            <a:ext cx="769411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Is this really all we have for state?</a:t>
            </a:r>
          </a:p>
        </p:txBody>
      </p:sp>
      <p:sp>
        <p:nvSpPr>
          <p:cNvPr id="367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368" name="Callout"/>
          <p:cNvSpPr/>
          <p:nvPr/>
        </p:nvSpPr>
        <p:spPr>
          <a:xfrm>
            <a:off x="1562100" y="1562100"/>
            <a:ext cx="4864497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2" y="0"/>
                </a:moveTo>
                <a:cubicBezTo>
                  <a:pt x="126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6" y="21600"/>
                  <a:pt x="282" y="21600"/>
                </a:cubicBezTo>
                <a:lnTo>
                  <a:pt x="20291" y="21600"/>
                </a:lnTo>
                <a:cubicBezTo>
                  <a:pt x="20446" y="21600"/>
                  <a:pt x="20573" y="21116"/>
                  <a:pt x="20573" y="20520"/>
                </a:cubicBezTo>
                <a:lnTo>
                  <a:pt x="20573" y="13439"/>
                </a:lnTo>
                <a:lnTo>
                  <a:pt x="21600" y="11272"/>
                </a:lnTo>
                <a:lnTo>
                  <a:pt x="20573" y="9112"/>
                </a:lnTo>
                <a:lnTo>
                  <a:pt x="20573" y="1080"/>
                </a:lnTo>
                <a:cubicBezTo>
                  <a:pt x="20573" y="484"/>
                  <a:pt x="20446" y="0"/>
                  <a:pt x="20291" y="0"/>
                </a:cubicBezTo>
                <a:lnTo>
                  <a:pt x="282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9" name="data"/>
          <p:cNvSpPr txBox="1"/>
          <p:nvPr/>
        </p:nvSpPr>
        <p:spPr>
          <a:xfrm>
            <a:off x="6529635" y="2009154"/>
            <a:ext cx="6313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data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Use case 3: feedback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3: feedback</a:t>
            </a:r>
          </a:p>
        </p:txBody>
      </p:sp>
      <p:sp>
        <p:nvSpPr>
          <p:cNvPr id="518" name="Rounded Rectangle"/>
          <p:cNvSpPr/>
          <p:nvPr/>
        </p:nvSpPr>
        <p:spPr>
          <a:xfrm>
            <a:off x="1160834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19" name="Rounded Rectangle"/>
          <p:cNvSpPr/>
          <p:nvPr/>
        </p:nvSpPr>
        <p:spPr>
          <a:xfrm>
            <a:off x="2472482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0" name="Rounded Rectangle"/>
          <p:cNvSpPr/>
          <p:nvPr/>
        </p:nvSpPr>
        <p:spPr>
          <a:xfrm>
            <a:off x="3827834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1" name="Rounded Rectangle"/>
          <p:cNvSpPr/>
          <p:nvPr/>
        </p:nvSpPr>
        <p:spPr>
          <a:xfrm>
            <a:off x="5139482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2" name="Rounded Rectangle"/>
          <p:cNvSpPr/>
          <p:nvPr/>
        </p:nvSpPr>
        <p:spPr>
          <a:xfrm>
            <a:off x="6494834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3" name="Rounded Rectangle"/>
          <p:cNvSpPr/>
          <p:nvPr/>
        </p:nvSpPr>
        <p:spPr>
          <a:xfrm>
            <a:off x="78064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4" name="Rounded Rectangle"/>
          <p:cNvSpPr/>
          <p:nvPr/>
        </p:nvSpPr>
        <p:spPr>
          <a:xfrm>
            <a:off x="6716135" y="5635612"/>
            <a:ext cx="1108550" cy="136553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5" name="Rounded Rectangle"/>
          <p:cNvSpPr/>
          <p:nvPr/>
        </p:nvSpPr>
        <p:spPr>
          <a:xfrm>
            <a:off x="8027782" y="5635612"/>
            <a:ext cx="1108551" cy="136553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6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7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8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9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0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1" name="Line"/>
          <p:cNvSpPr/>
          <p:nvPr/>
        </p:nvSpPr>
        <p:spPr>
          <a:xfrm flipH="1" flipV="1">
            <a:off x="6079388" y="4521629"/>
            <a:ext cx="774109" cy="126910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2" name="Line"/>
          <p:cNvSpPr/>
          <p:nvPr/>
        </p:nvSpPr>
        <p:spPr>
          <a:xfrm flipH="1">
            <a:off x="7788438" y="6345878"/>
            <a:ext cx="315316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3" name="Rounded Rectangle"/>
          <p:cNvSpPr/>
          <p:nvPr/>
        </p:nvSpPr>
        <p:spPr>
          <a:xfrm>
            <a:off x="91653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34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5" name="main branch…"/>
          <p:cNvSpPr txBox="1"/>
          <p:nvPr/>
        </p:nvSpPr>
        <p:spPr>
          <a:xfrm>
            <a:off x="8907277" y="2259057"/>
            <a:ext cx="162475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main branch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of code</a:t>
            </a:r>
          </a:p>
        </p:txBody>
      </p:sp>
      <p:sp>
        <p:nvSpPr>
          <p:cNvPr id="536" name="intern's personal branch…"/>
          <p:cNvSpPr txBox="1"/>
          <p:nvPr/>
        </p:nvSpPr>
        <p:spPr>
          <a:xfrm>
            <a:off x="6777077" y="7228886"/>
            <a:ext cx="360996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lang="en-US" dirty="0"/>
              <a:t>developer’s</a:t>
            </a:r>
            <a:r>
              <a:rPr dirty="0"/>
              <a:t> personal branch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with experimental feature</a:t>
            </a:r>
          </a:p>
        </p:txBody>
      </p:sp>
      <p:sp>
        <p:nvSpPr>
          <p:cNvPr id="537" name="Line"/>
          <p:cNvSpPr/>
          <p:nvPr/>
        </p:nvSpPr>
        <p:spPr>
          <a:xfrm flipH="1">
            <a:off x="9100086" y="4577114"/>
            <a:ext cx="1780907" cy="1479192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8" name="Rounded Rectangle"/>
          <p:cNvSpPr/>
          <p:nvPr/>
        </p:nvSpPr>
        <p:spPr>
          <a:xfrm>
            <a:off x="105242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FFFFFF"/>
          </a:solidFill>
          <a:ln w="127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39" name="Line"/>
          <p:cNvSpPr/>
          <p:nvPr/>
        </p:nvSpPr>
        <p:spPr>
          <a:xfrm flipH="1">
            <a:off x="10221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40" name="can I merge my…"/>
          <p:cNvSpPr txBox="1"/>
          <p:nvPr/>
        </p:nvSpPr>
        <p:spPr>
          <a:xfrm>
            <a:off x="10123324" y="5156199"/>
            <a:ext cx="2210843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I merge my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code back to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the main branch?</a:t>
            </a:r>
          </a:p>
        </p:txBody>
      </p:sp>
      <p:sp>
        <p:nvSpPr>
          <p:cNvPr id="541" name="Light Bulb"/>
          <p:cNvSpPr/>
          <p:nvPr/>
        </p:nvSpPr>
        <p:spPr>
          <a:xfrm>
            <a:off x="6805366" y="6034362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42" name="Ladybug"/>
          <p:cNvSpPr/>
          <p:nvPr/>
        </p:nvSpPr>
        <p:spPr>
          <a:xfrm>
            <a:off x="7218874" y="6089778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43" name="Light Bulb"/>
          <p:cNvSpPr/>
          <p:nvPr/>
        </p:nvSpPr>
        <p:spPr>
          <a:xfrm>
            <a:off x="8202366" y="6034362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it"/>
          <p:cNvSpPr txBox="1">
            <a:spLocks noGrp="1"/>
          </p:cNvSpPr>
          <p:nvPr>
            <p:ph type="title"/>
          </p:nvPr>
        </p:nvSpPr>
        <p:spPr>
          <a:xfrm>
            <a:off x="952500" y="3503463"/>
            <a:ext cx="11099800" cy="2746674"/>
          </a:xfrm>
          <a:prstGeom prst="rect">
            <a:avLst/>
          </a:prstGeom>
        </p:spPr>
        <p:txBody>
          <a:bodyPr/>
          <a:lstStyle>
            <a:lvl1pPr>
              <a:defRPr sz="1280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git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Version Control System Tool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Version Control System Tools</a:t>
            </a:r>
          </a:p>
        </p:txBody>
      </p:sp>
      <p:sp>
        <p:nvSpPr>
          <p:cNvPr id="548" name="svn…"/>
          <p:cNvSpPr txBox="1"/>
          <p:nvPr/>
        </p:nvSpPr>
        <p:spPr>
          <a:xfrm>
            <a:off x="2908324" y="2552828"/>
            <a:ext cx="2771776" cy="339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svn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git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Mercurial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TeamFoundation</a:t>
            </a:r>
          </a:p>
        </p:txBody>
      </p:sp>
      <p:pic>
        <p:nvPicPr>
          <p:cNvPr id="54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175" y="6665261"/>
            <a:ext cx="2115527" cy="2644409"/>
          </a:xfrm>
          <a:prstGeom prst="rect">
            <a:avLst/>
          </a:prstGeom>
          <a:ln w="12700">
            <a:miter lim="400000"/>
          </a:ln>
        </p:spPr>
      </p:pic>
      <p:sp>
        <p:nvSpPr>
          <p:cNvPr id="550" name="tools"/>
          <p:cNvSpPr txBox="1"/>
          <p:nvPr/>
        </p:nvSpPr>
        <p:spPr>
          <a:xfrm>
            <a:off x="2908324" y="1871834"/>
            <a:ext cx="94357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3200" b="0"/>
            </a:lvl1pPr>
          </a:lstStyle>
          <a:p>
            <a:r>
              <a:t>tools</a:t>
            </a:r>
          </a:p>
        </p:txBody>
      </p:sp>
      <p:sp>
        <p:nvSpPr>
          <p:cNvPr id="551" name="GitLab…"/>
          <p:cNvSpPr txBox="1"/>
          <p:nvPr/>
        </p:nvSpPr>
        <p:spPr>
          <a:xfrm>
            <a:off x="7081631" y="2710907"/>
            <a:ext cx="1600201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GitLab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BitBucket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GitHub:</a:t>
            </a:r>
          </a:p>
        </p:txBody>
      </p:sp>
      <p:sp>
        <p:nvSpPr>
          <p:cNvPr id="552" name="git providers"/>
          <p:cNvSpPr txBox="1"/>
          <p:nvPr/>
        </p:nvSpPr>
        <p:spPr>
          <a:xfrm>
            <a:off x="7068468" y="1871834"/>
            <a:ext cx="218559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3200" b="0"/>
            </a:lvl1pPr>
          </a:lstStyle>
          <a:p>
            <a:r>
              <a:t>git providers</a:t>
            </a:r>
          </a:p>
        </p:txBody>
      </p:sp>
      <p:sp>
        <p:nvSpPr>
          <p:cNvPr id="553" name="Linus Torvalds developed git to manage Linux as a…"/>
          <p:cNvSpPr txBox="1"/>
          <p:nvPr/>
        </p:nvSpPr>
        <p:spPr>
          <a:xfrm>
            <a:off x="3935960" y="7120975"/>
            <a:ext cx="4108319" cy="151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Linus Torvalds developed git to manage Linux as a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 err="1"/>
              <a:t>BitKeeper</a:t>
            </a:r>
            <a:r>
              <a:rPr dirty="0"/>
              <a:t> replacement</a:t>
            </a:r>
          </a:p>
        </p:txBody>
      </p:sp>
      <p:sp>
        <p:nvSpPr>
          <p:cNvPr id="554" name="Line"/>
          <p:cNvSpPr/>
          <p:nvPr/>
        </p:nvSpPr>
        <p:spPr>
          <a:xfrm flipV="1">
            <a:off x="3663702" y="3016430"/>
            <a:ext cx="3364216" cy="744724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55" name="Line"/>
          <p:cNvSpPr/>
          <p:nvPr/>
        </p:nvSpPr>
        <p:spPr>
          <a:xfrm>
            <a:off x="3663702" y="3888153"/>
            <a:ext cx="3415324" cy="4530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56" name="Line"/>
          <p:cNvSpPr/>
          <p:nvPr/>
        </p:nvSpPr>
        <p:spPr>
          <a:xfrm>
            <a:off x="3663702" y="4015153"/>
            <a:ext cx="3353418" cy="832443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57" name="signup for a free account for next weeks lab…"/>
          <p:cNvSpPr txBox="1"/>
          <p:nvPr/>
        </p:nvSpPr>
        <p:spPr>
          <a:xfrm>
            <a:off x="8575226" y="4648396"/>
            <a:ext cx="3805395" cy="2503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signup for a free account for </a:t>
            </a:r>
            <a:r>
              <a:rPr lang="en-US" dirty="0"/>
              <a:t>Thursday’s </a:t>
            </a:r>
            <a:r>
              <a:rPr dirty="0"/>
              <a:t>lab</a:t>
            </a:r>
          </a:p>
          <a:p>
            <a:pPr marL="406400" indent="-292100" algn="l">
              <a:buSzPct val="80000"/>
              <a:buChar char="-"/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latin typeface="Gill Sans"/>
                <a:ea typeface="Gill Sans"/>
                <a:cs typeface="Gill Sans"/>
                <a:sym typeface="Gill Sans"/>
              </a:rPr>
              <a:t>do</a:t>
            </a:r>
            <a:r>
              <a:rPr dirty="0"/>
              <a:t> choose a name that won't embarrass you on a resume</a:t>
            </a:r>
          </a:p>
          <a:p>
            <a:pPr marL="406400" indent="-292100" algn="l">
              <a:buSzPct val="80000"/>
              <a:buChar char="-"/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latin typeface="Gill Sans"/>
                <a:ea typeface="Gill Sans"/>
                <a:cs typeface="Gill Sans"/>
                <a:sym typeface="Gill Sans"/>
              </a:rPr>
              <a:t>do not</a:t>
            </a:r>
            <a:r>
              <a:rPr dirty="0"/>
              <a:t> post course work</a:t>
            </a:r>
          </a:p>
        </p:txBody>
      </p:sp>
      <p:sp>
        <p:nvSpPr>
          <p:cNvPr id="558" name="https://www.linuxjournal.com/content/25-years-later-interview-linus-torvalds"/>
          <p:cNvSpPr txBox="1"/>
          <p:nvPr/>
        </p:nvSpPr>
        <p:spPr>
          <a:xfrm>
            <a:off x="7962271" y="9349913"/>
            <a:ext cx="483312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 b="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/>
              </a:defRPr>
            </a:lvl1pPr>
          </a:lstStyle>
          <a:p>
            <a:r>
              <a:rPr>
                <a:hlinkClick r:id="rId3"/>
              </a:rPr>
              <a:t>https://www.linuxjournal.com/content/25-years-later-interview-linus-torvalds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it Demo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Git Demos</a:t>
            </a:r>
          </a:p>
        </p:txBody>
      </p:sp>
      <p:sp>
        <p:nvSpPr>
          <p:cNvPr id="561" name="https://github.com/cs320-wisc/f22">
            <a:hlinkClick r:id="rId3"/>
          </p:cNvPr>
          <p:cNvSpPr txBox="1"/>
          <p:nvPr/>
        </p:nvSpPr>
        <p:spPr>
          <a:xfrm>
            <a:off x="952500" y="1718782"/>
            <a:ext cx="6788718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u="sng">
                <a:solidFill>
                  <a:schemeClr val="accent1">
                    <a:lumOff val="-13575"/>
                  </a:schemeClr>
                </a:solidFill>
              </a:defRPr>
            </a:lvl1pPr>
          </a:lstStyle>
          <a:p>
            <a:pPr algn="l"/>
            <a:r>
              <a:rPr lang="en-US" dirty="0">
                <a:hlinkClick r:id="rId4"/>
              </a:rPr>
              <a:t>https://github.com/yiyins2/CS320-SU23/tree/main</a:t>
            </a:r>
            <a:endParaRPr lang="en-US" dirty="0"/>
          </a:p>
          <a:p>
            <a:pPr algn="l"/>
            <a:r>
              <a:rPr lang="en-US" dirty="0">
                <a:hlinkClick r:id="rId5"/>
              </a:rPr>
              <a:t>https://github.com/yiyins2/CS320-SU23-lecture-notes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562" name="Activities:…"/>
          <p:cNvSpPr txBox="1"/>
          <p:nvPr/>
        </p:nvSpPr>
        <p:spPr>
          <a:xfrm>
            <a:off x="952500" y="2826158"/>
            <a:ext cx="7590219" cy="61042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600" b="0"/>
            </a:pPr>
            <a:r>
              <a:rPr lang="en-US" dirty="0"/>
              <a:t>Connect to VM</a:t>
            </a:r>
            <a:r>
              <a:rPr dirty="0"/>
              <a:t>: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Mac: terminal; Windows: </a:t>
            </a:r>
            <a:r>
              <a:rPr lang="en-US" dirty="0" err="1"/>
              <a:t>powershell</a:t>
            </a:r>
            <a:endParaRPr lang="en-US" dirty="0"/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 err="1"/>
              <a:t>ssh</a:t>
            </a:r>
            <a:r>
              <a:rPr lang="en-US" dirty="0"/>
              <a:t> </a:t>
            </a:r>
            <a:r>
              <a:rPr lang="en-US" dirty="0" err="1"/>
              <a:t>username@computer</a:t>
            </a:r>
            <a:r>
              <a:rPr lang="en-US" dirty="0"/>
              <a:t>: </a:t>
            </a:r>
            <a:r>
              <a:rPr dirty="0"/>
              <a:t>connect to a VM via SSH</a:t>
            </a:r>
            <a:endParaRPr lang="en-US" dirty="0"/>
          </a:p>
          <a:p>
            <a:pPr algn="l">
              <a:defRPr sz="2600" b="0"/>
            </a:pPr>
            <a:r>
              <a:rPr lang="en-US" dirty="0"/>
              <a:t>Shortcuts: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r>
              <a:rPr lang="en-US" dirty="0"/>
              <a:t>^D		exit connection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r>
              <a:rPr lang="en-US" dirty="0"/>
              <a:t>^C 		terminate the current command 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r>
              <a:rPr lang="en-US" dirty="0"/>
              <a:t>^R		search history 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endParaRPr lang="en-US" dirty="0"/>
          </a:p>
          <a:p>
            <a:pPr marL="473075" indent="-333375" algn="l">
              <a:buSzPct val="100000"/>
              <a:buFontTx/>
              <a:buChar char="•"/>
              <a:defRPr sz="2600" b="0"/>
            </a:pPr>
            <a:r>
              <a:rPr lang="en-US" dirty="0" err="1"/>
              <a:t>pwd</a:t>
            </a:r>
            <a:r>
              <a:rPr lang="en-US" dirty="0"/>
              <a:t>		display current working directly 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r>
              <a:rPr lang="en-US" dirty="0"/>
              <a:t>cd		go down a directory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r>
              <a:rPr lang="en-US" dirty="0"/>
              <a:t>cd ..	 	go up a directory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r>
              <a:rPr lang="en-US" dirty="0"/>
              <a:t>ls		list all files in the directory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r>
              <a:rPr lang="en-US" dirty="0"/>
              <a:t>cat 		display the files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endParaRPr lang="en-US" dirty="0"/>
          </a:p>
          <a:p>
            <a:pPr marL="139700" algn="l">
              <a:buSzPct val="100000"/>
              <a:defRPr sz="2600" b="0"/>
            </a:pPr>
            <a:endParaRPr lang="en-US" dirty="0"/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it Demo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Git Demos</a:t>
            </a:r>
          </a:p>
        </p:txBody>
      </p:sp>
      <p:sp>
        <p:nvSpPr>
          <p:cNvPr id="562" name="Activities:…"/>
          <p:cNvSpPr txBox="1"/>
          <p:nvPr/>
        </p:nvSpPr>
        <p:spPr>
          <a:xfrm>
            <a:off x="952500" y="2826158"/>
            <a:ext cx="11995271" cy="490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600" b="0"/>
            </a:pPr>
            <a:r>
              <a:rPr lang="en-US" dirty="0"/>
              <a:t>Git Commands: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git clone: retrieve an entire repository from a hosted location via URL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git log: show all commits in the current branch’s history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git status: show modified files in working directory, staged for your next commit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git pull: fetch and merge any commits from the tracking remote branch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git add: add a file as it looks now to your next commit (stage)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git commit: commit your staged content as a new commit snapshot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git push: transmit local branch commits to the remote repository branch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git branch: list your branches. a * will appear next to the currently active branch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rPr lang="en-US" dirty="0"/>
              <a:t>git checkout: switch to another branch and check it out into your working directory</a:t>
            </a:r>
          </a:p>
          <a:p>
            <a:pPr marL="473075" indent="-333375" algn="l">
              <a:buSzPct val="100000"/>
              <a:buFontTx/>
              <a:buChar char="•"/>
              <a:defRPr sz="2600" b="0"/>
            </a:pPr>
            <a:endParaRPr lang="en-US" dirty="0"/>
          </a:p>
          <a:p>
            <a:pPr marL="139700" algn="l">
              <a:buSzPct val="100000"/>
              <a:defRPr sz="2600" b="0"/>
            </a:pPr>
            <a:endParaRPr lang="en-US" dirty="0"/>
          </a:p>
        </p:txBody>
      </p:sp>
      <p:sp>
        <p:nvSpPr>
          <p:cNvPr id="2" name="https://github.com/cs320-wisc/f22">
            <a:hlinkClick r:id="rId3"/>
            <a:extLst>
              <a:ext uri="{FF2B5EF4-FFF2-40B4-BE49-F238E27FC236}">
                <a16:creationId xmlns:a16="http://schemas.microsoft.com/office/drawing/2014/main" id="{D2C5615A-84AB-6355-D136-76C7E542F6B9}"/>
              </a:ext>
            </a:extLst>
          </p:cNvPr>
          <p:cNvSpPr txBox="1"/>
          <p:nvPr/>
        </p:nvSpPr>
        <p:spPr>
          <a:xfrm>
            <a:off x="952500" y="1602907"/>
            <a:ext cx="6788718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u="sng">
                <a:solidFill>
                  <a:schemeClr val="accent1">
                    <a:lumOff val="-13575"/>
                  </a:schemeClr>
                </a:solidFill>
              </a:defRPr>
            </a:lvl1pPr>
          </a:lstStyle>
          <a:p>
            <a:pPr algn="l"/>
            <a:r>
              <a:rPr lang="en-US" dirty="0">
                <a:hlinkClick r:id="rId4"/>
              </a:rPr>
              <a:t>https://github.com/yiyins2/CS320-SU23/tree/main</a:t>
            </a:r>
            <a:endParaRPr lang="en-US" dirty="0"/>
          </a:p>
          <a:p>
            <a:pPr algn="l"/>
            <a:r>
              <a:rPr lang="en-US" dirty="0">
                <a:hlinkClick r:id="rId5"/>
              </a:rPr>
              <a:t>https://github.com/yiyins2/CS320-SU23-lecture-notes</a:t>
            </a:r>
            <a:r>
              <a:rPr lang="en-US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0537571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HEAD, Branches, and Ta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HEAD, Branches, and Tags</a:t>
            </a:r>
          </a:p>
        </p:txBody>
      </p:sp>
      <p:sp>
        <p:nvSpPr>
          <p:cNvPr id="567" name="Remembering commit numbers is a pain!  Various kinds of labels can serve as easy-to-remember aliases"/>
          <p:cNvSpPr txBox="1"/>
          <p:nvPr/>
        </p:nvSpPr>
        <p:spPr>
          <a:xfrm>
            <a:off x="960098" y="1628247"/>
            <a:ext cx="1065638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3200" b="0"/>
            </a:lvl1pPr>
          </a:lstStyle>
          <a:p>
            <a:r>
              <a:t>Remembering commit numbers is a pain!  Various kinds of labels can serve as easy-to-remember aliases</a:t>
            </a:r>
          </a:p>
        </p:txBody>
      </p:sp>
      <p:sp>
        <p:nvSpPr>
          <p:cNvPr id="568" name="Rounded Rectangle"/>
          <p:cNvSpPr/>
          <p:nvPr/>
        </p:nvSpPr>
        <p:spPr>
          <a:xfrm>
            <a:off x="1453089" y="367511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69" name="Rounded Rectangle"/>
          <p:cNvSpPr/>
          <p:nvPr/>
        </p:nvSpPr>
        <p:spPr>
          <a:xfrm>
            <a:off x="2764737" y="367511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0" name="Rounded Rectangle"/>
          <p:cNvSpPr/>
          <p:nvPr/>
        </p:nvSpPr>
        <p:spPr>
          <a:xfrm>
            <a:off x="4120089" y="367511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1" name="Rounded Rectangle"/>
          <p:cNvSpPr/>
          <p:nvPr/>
        </p:nvSpPr>
        <p:spPr>
          <a:xfrm>
            <a:off x="5431737" y="367511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2" name="Rounded Rectangle"/>
          <p:cNvSpPr/>
          <p:nvPr/>
        </p:nvSpPr>
        <p:spPr>
          <a:xfrm>
            <a:off x="6787089" y="367511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3" name="Rounded Rectangle"/>
          <p:cNvSpPr/>
          <p:nvPr/>
        </p:nvSpPr>
        <p:spPr>
          <a:xfrm>
            <a:off x="8098736" y="367511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4" name="Rounded Rectangle"/>
          <p:cNvSpPr/>
          <p:nvPr/>
        </p:nvSpPr>
        <p:spPr>
          <a:xfrm>
            <a:off x="7008390" y="6083902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5" name="Rounded Rectangle"/>
          <p:cNvSpPr/>
          <p:nvPr/>
        </p:nvSpPr>
        <p:spPr>
          <a:xfrm>
            <a:off x="8320037" y="6083902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6" name="Line"/>
          <p:cNvSpPr/>
          <p:nvPr/>
        </p:nvSpPr>
        <p:spPr>
          <a:xfrm flipH="1">
            <a:off x="25126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7" name="Line"/>
          <p:cNvSpPr/>
          <p:nvPr/>
        </p:nvSpPr>
        <p:spPr>
          <a:xfrm flipH="1">
            <a:off x="38207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8" name="Line"/>
          <p:cNvSpPr/>
          <p:nvPr/>
        </p:nvSpPr>
        <p:spPr>
          <a:xfrm flipH="1">
            <a:off x="51796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9" name="Line"/>
          <p:cNvSpPr/>
          <p:nvPr/>
        </p:nvSpPr>
        <p:spPr>
          <a:xfrm flipH="1">
            <a:off x="64877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0" name="Line"/>
          <p:cNvSpPr/>
          <p:nvPr/>
        </p:nvSpPr>
        <p:spPr>
          <a:xfrm flipH="1">
            <a:off x="77958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1" name="Line"/>
          <p:cNvSpPr/>
          <p:nvPr/>
        </p:nvSpPr>
        <p:spPr>
          <a:xfrm flipH="1" flipV="1">
            <a:off x="6371643" y="4969919"/>
            <a:ext cx="774109" cy="126910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2" name="Line"/>
          <p:cNvSpPr/>
          <p:nvPr/>
        </p:nvSpPr>
        <p:spPr>
          <a:xfrm flipH="1">
            <a:off x="8080693" y="6794169"/>
            <a:ext cx="315316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3" name="Rounded Rectangle"/>
          <p:cNvSpPr/>
          <p:nvPr/>
        </p:nvSpPr>
        <p:spPr>
          <a:xfrm>
            <a:off x="9457636" y="367511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84" name="Line"/>
          <p:cNvSpPr/>
          <p:nvPr/>
        </p:nvSpPr>
        <p:spPr>
          <a:xfrm flipH="1">
            <a:off x="91547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5" name="HEAD"/>
          <p:cNvSpPr txBox="1"/>
          <p:nvPr/>
        </p:nvSpPr>
        <p:spPr>
          <a:xfrm>
            <a:off x="9551511" y="2885147"/>
            <a:ext cx="9208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HEAD</a:t>
            </a:r>
          </a:p>
        </p:txBody>
      </p:sp>
      <p:sp>
        <p:nvSpPr>
          <p:cNvPr id="586" name="intern [branch]"/>
          <p:cNvSpPr txBox="1"/>
          <p:nvPr/>
        </p:nvSpPr>
        <p:spPr>
          <a:xfrm>
            <a:off x="8320808" y="7546330"/>
            <a:ext cx="19832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intern [branch]</a:t>
            </a:r>
          </a:p>
        </p:txBody>
      </p:sp>
      <p:sp>
        <p:nvSpPr>
          <p:cNvPr id="587" name="main [branch]"/>
          <p:cNvSpPr txBox="1"/>
          <p:nvPr/>
        </p:nvSpPr>
        <p:spPr>
          <a:xfrm>
            <a:off x="9670930" y="3204270"/>
            <a:ext cx="18277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main [branch]</a:t>
            </a:r>
          </a:p>
        </p:txBody>
      </p:sp>
      <p:sp>
        <p:nvSpPr>
          <p:cNvPr id="588" name="Rounded Rectangle"/>
          <p:cNvSpPr/>
          <p:nvPr/>
        </p:nvSpPr>
        <p:spPr>
          <a:xfrm>
            <a:off x="4087389" y="6083902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89" name="Line"/>
          <p:cNvSpPr/>
          <p:nvPr/>
        </p:nvSpPr>
        <p:spPr>
          <a:xfrm flipH="1" flipV="1">
            <a:off x="3450643" y="4969919"/>
            <a:ext cx="774109" cy="126910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0" name="experiment [branch]"/>
          <p:cNvSpPr txBox="1"/>
          <p:nvPr/>
        </p:nvSpPr>
        <p:spPr>
          <a:xfrm>
            <a:off x="4006008" y="7546330"/>
            <a:ext cx="26626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experiment [branch]</a:t>
            </a:r>
          </a:p>
        </p:txBody>
      </p:sp>
      <p:sp>
        <p:nvSpPr>
          <p:cNvPr id="591" name="v1.0 [tag]"/>
          <p:cNvSpPr txBox="1"/>
          <p:nvPr/>
        </p:nvSpPr>
        <p:spPr>
          <a:xfrm>
            <a:off x="1372984" y="3055222"/>
            <a:ext cx="1268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v1.0 [tag]</a:t>
            </a:r>
          </a:p>
        </p:txBody>
      </p:sp>
      <p:sp>
        <p:nvSpPr>
          <p:cNvPr id="592" name="v2.0 [tag]"/>
          <p:cNvSpPr txBox="1"/>
          <p:nvPr/>
        </p:nvSpPr>
        <p:spPr>
          <a:xfrm>
            <a:off x="4039984" y="3055222"/>
            <a:ext cx="1268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v2.0 [tag]</a:t>
            </a:r>
          </a:p>
        </p:txBody>
      </p:sp>
      <p:sp>
        <p:nvSpPr>
          <p:cNvPr id="593" name="v2.1 [tag]"/>
          <p:cNvSpPr txBox="1"/>
          <p:nvPr/>
        </p:nvSpPr>
        <p:spPr>
          <a:xfrm>
            <a:off x="6706984" y="3055222"/>
            <a:ext cx="1268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v2.1 [tag]</a:t>
            </a:r>
          </a:p>
        </p:txBody>
      </p:sp>
      <p:sp>
        <p:nvSpPr>
          <p:cNvPr id="594" name="HEAD: wherever you currently are (only one of these)…"/>
          <p:cNvSpPr txBox="1"/>
          <p:nvPr/>
        </p:nvSpPr>
        <p:spPr>
          <a:xfrm>
            <a:off x="3165003" y="8256351"/>
            <a:ext cx="7521923" cy="1175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HEAD: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wherever you currently are (only one of these)</a:t>
            </a:r>
          </a:p>
          <a:p>
            <a:pPr algn="l">
              <a:defRPr b="0"/>
            </a:pPr>
            <a:r>
              <a:t>tag: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label tied to a specific commit number</a:t>
            </a:r>
          </a:p>
          <a:p>
            <a:pPr algn="l">
              <a:defRPr b="0"/>
            </a:pPr>
            <a:r>
              <a:t>branch: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label tied to end of chain (moves upon new commits)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2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3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4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5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6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7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8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9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80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381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2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3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384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385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386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7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8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89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90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91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92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93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94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95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96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97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98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99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00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01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02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03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04" name="the [3,20] list starts at index address 8 in the giant list"/>
          <p:cNvSpPr txBox="1"/>
          <p:nvPr/>
        </p:nvSpPr>
        <p:spPr>
          <a:xfrm>
            <a:off x="493774" y="7118349"/>
            <a:ext cx="67620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[3,20]</a:t>
            </a:r>
            <a:r>
              <a:t> list starts at </a:t>
            </a:r>
            <a:r>
              <a:rPr strike="sngStrike"/>
              <a:t>index</a:t>
            </a:r>
            <a:r>
              <a:t>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address</a:t>
            </a:r>
            <a:r>
              <a:t> </a:t>
            </a:r>
            <a:r>
              <a:rPr>
                <a:solidFill>
                  <a:schemeClr val="accent1"/>
                </a:solidFill>
              </a:rPr>
              <a:t>8</a:t>
            </a:r>
            <a:r>
              <a:t> in the giant list</a:t>
            </a:r>
          </a:p>
        </p:txBody>
      </p:sp>
      <p:sp>
        <p:nvSpPr>
          <p:cNvPr id="405" name="the [11,22,33] list starts at address 12 in the giant list"/>
          <p:cNvSpPr txBox="1"/>
          <p:nvPr/>
        </p:nvSpPr>
        <p:spPr>
          <a:xfrm>
            <a:off x="5169904" y="8235949"/>
            <a:ext cx="66807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[11,22,33]</a:t>
            </a:r>
            <a:r>
              <a:t> list starts at address </a:t>
            </a:r>
            <a:r>
              <a:rPr>
                <a:solidFill>
                  <a:schemeClr val="accent1"/>
                </a:solidFill>
              </a:rPr>
              <a:t>12</a:t>
            </a:r>
            <a:r>
              <a:t> in the giant list</a:t>
            </a:r>
          </a:p>
        </p:txBody>
      </p:sp>
      <p:sp>
        <p:nvSpPr>
          <p:cNvPr id="406" name="Line"/>
          <p:cNvSpPr/>
          <p:nvPr/>
        </p:nvSpPr>
        <p:spPr>
          <a:xfrm flipV="1">
            <a:off x="5401407" y="6009134"/>
            <a:ext cx="1451075" cy="1147317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7" name="Line"/>
          <p:cNvSpPr/>
          <p:nvPr/>
        </p:nvSpPr>
        <p:spPr>
          <a:xfrm flipV="1">
            <a:off x="9754003" y="6099795"/>
            <a:ext cx="57250" cy="2052142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1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2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3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4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5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6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7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8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19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20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1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2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23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24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425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6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7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428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429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430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431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432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33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434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435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436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437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438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39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40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41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42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43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444" name="# fast…"/>
          <p:cNvSpPr txBox="1"/>
          <p:nvPr/>
        </p:nvSpPr>
        <p:spPr>
          <a:xfrm>
            <a:off x="8126536" y="6946899"/>
            <a:ext cx="249212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</p:txBody>
      </p:sp>
      <p:sp>
        <p:nvSpPr>
          <p:cNvPr id="445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48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49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0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1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2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3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4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5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56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57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8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9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60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61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462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463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64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465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466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467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468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469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70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471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472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473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474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475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76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77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78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79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80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481" name="# fast…"/>
          <p:cNvSpPr txBox="1"/>
          <p:nvPr/>
        </p:nvSpPr>
        <p:spPr>
          <a:xfrm>
            <a:off x="8126536" y="6946899"/>
            <a:ext cx="249212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</p:txBody>
      </p:sp>
      <p:sp>
        <p:nvSpPr>
          <p:cNvPr id="482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  <p:sp>
        <p:nvSpPr>
          <p:cNvPr id="483" name="Line"/>
          <p:cNvSpPr/>
          <p:nvPr/>
        </p:nvSpPr>
        <p:spPr>
          <a:xfrm>
            <a:off x="11926577" y="4377704"/>
            <a:ext cx="1" cy="4572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3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94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95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6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7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98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99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00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0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0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0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0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0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0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0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0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0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1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1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1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1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1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1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1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1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1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19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520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4330</TotalTime>
  <Words>3493</Words>
  <Application>Microsoft Macintosh PowerPoint</Application>
  <PresentationFormat>Custom</PresentationFormat>
  <Paragraphs>1350</Paragraphs>
  <Slides>55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Times Roman</vt:lpstr>
      <vt:lpstr>Courier</vt:lpstr>
      <vt:lpstr>Courier New</vt:lpstr>
      <vt:lpstr>Gill Sans</vt:lpstr>
      <vt:lpstr>Gill Sans Light</vt:lpstr>
      <vt:lpstr>Gill Sans SemiBold</vt:lpstr>
      <vt:lpstr>White</vt:lpstr>
      <vt:lpstr>[320] Reproducibility 2</vt:lpstr>
      <vt:lpstr>PowerPoint Presentation</vt:lpstr>
      <vt:lpstr>PowerPoint Presentation</vt:lpstr>
      <vt:lpstr>Hardware: Mental Model of Process Memory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Hardware: Mental Model of CPU</vt:lpstr>
      <vt:lpstr>Hardware: Mental Model of CPU</vt:lpstr>
      <vt:lpstr>Hardware: Mental Model of CPU</vt:lpstr>
      <vt:lpstr>Hardware: Mental Model of CPU</vt:lpstr>
      <vt:lpstr>Hardware: Mental Model of CPU</vt:lpstr>
      <vt:lpstr>Hardware: Mental Model of CPU</vt:lpstr>
      <vt:lpstr>A Program and CPU need to "fit"</vt:lpstr>
      <vt:lpstr>A Program and CPU need to "fit"</vt:lpstr>
      <vt:lpstr>Interpreters</vt:lpstr>
      <vt:lpstr>Interpreters</vt:lpstr>
      <vt:lpstr>PowerPoint Presentation</vt:lpstr>
      <vt:lpstr>OS jobs: Allocate and Abstract Resources</vt:lpstr>
      <vt:lpstr>Harder to reproduce on different OS...</vt:lpstr>
      <vt:lpstr>Harder to reproduce on different OS...</vt:lpstr>
      <vt:lpstr>Harder to reproduce on different OS...</vt:lpstr>
      <vt:lpstr>VMs (Virtual Machines)</vt:lpstr>
      <vt:lpstr>The Cloud</vt:lpstr>
      <vt:lpstr>Lecture Recap: Reproducibility</vt:lpstr>
      <vt:lpstr>Recap of 15 new terms</vt:lpstr>
      <vt:lpstr>[320] Version Control (git)</vt:lpstr>
      <vt:lpstr>Reproducibility</vt:lpstr>
      <vt:lpstr>Dependency Versions</vt:lpstr>
      <vt:lpstr>Versioning: motivation and basic concepts</vt:lpstr>
      <vt:lpstr>Many tools auto-track history (e.g., Google Docs)</vt:lpstr>
      <vt:lpstr>Version Control Systems (VCS)</vt:lpstr>
      <vt:lpstr>Example</vt:lpstr>
      <vt:lpstr>Use case 1: troubleshooting discovered bug</vt:lpstr>
      <vt:lpstr>Use case 1: troubleshooting discovered bug</vt:lpstr>
      <vt:lpstr>Use case 1: troubleshooting discovered bug</vt:lpstr>
      <vt:lpstr>Use case 2: versioned releases</vt:lpstr>
      <vt:lpstr>Use case 2: versioned releases</vt:lpstr>
      <vt:lpstr>Use case 2: versioned releases</vt:lpstr>
      <vt:lpstr>Use case 3: feedback</vt:lpstr>
      <vt:lpstr>Use case 3: feedback</vt:lpstr>
      <vt:lpstr>git</vt:lpstr>
      <vt:lpstr>Version Control System Tools</vt:lpstr>
      <vt:lpstr>Git Demos</vt:lpstr>
      <vt:lpstr>Git Demos</vt:lpstr>
      <vt:lpstr>HEAD, Branches, and Tags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[320] Version Control (git)</dc:title>
  <cp:lastModifiedBy>YIYIN SHEN</cp:lastModifiedBy>
  <cp:revision>15</cp:revision>
  <dcterms:modified xsi:type="dcterms:W3CDTF">2023-06-06T19:03:35Z</dcterms:modified>
</cp:coreProperties>
</file>